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412" r:id="rId4"/>
    <p:sldId id="413" r:id="rId5"/>
    <p:sldId id="414" r:id="rId6"/>
    <p:sldId id="415" r:id="rId7"/>
    <p:sldId id="416" r:id="rId8"/>
    <p:sldId id="417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31" r:id="rId19"/>
    <p:sldId id="407" r:id="rId20"/>
    <p:sldId id="427" r:id="rId21"/>
    <p:sldId id="428" r:id="rId22"/>
    <p:sldId id="429" r:id="rId23"/>
    <p:sldId id="430" r:id="rId2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llemlayout 4 - Marker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06799F8-075E-4A3A-A7F6-7FBC6576F1A4}" styleName="Tema til typografi 2 - Markerin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1AF26-A06E-4F7D-988F-42E66C8FD85C}" type="datetimeFigureOut">
              <a:rPr lang="da-DK" smtClean="0"/>
              <a:pPr/>
              <a:t>27-09-2010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D3748-C476-4CD7-8C2F-792D5562636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D3748-C476-4CD7-8C2F-792D55626369}" type="slidenum">
              <a:rPr lang="da-DK" smtClean="0"/>
              <a:pPr/>
              <a:t>20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64096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A594-B7AF-40D8-9C76-885B55B1B9CD}" type="datetimeFigureOut">
              <a:rPr lang="da-DK" smtClean="0"/>
              <a:pPr/>
              <a:t>27-09-2010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5E1E-2279-462D-9C8A-359091EDA26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A594-B7AF-40D8-9C76-885B55B1B9CD}" type="datetimeFigureOut">
              <a:rPr lang="da-DK" smtClean="0"/>
              <a:pPr/>
              <a:t>27-09-2010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5E1E-2279-462D-9C8A-359091EDA26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A594-B7AF-40D8-9C76-885B55B1B9CD}" type="datetimeFigureOut">
              <a:rPr lang="da-DK" smtClean="0"/>
              <a:pPr/>
              <a:t>27-09-2010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5E1E-2279-462D-9C8A-359091EDA26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A594-B7AF-40D8-9C76-885B55B1B9CD}" type="datetimeFigureOut">
              <a:rPr lang="da-DK" smtClean="0"/>
              <a:pPr/>
              <a:t>27-09-2010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5E1E-2279-462D-9C8A-359091EDA26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484783"/>
            <a:ext cx="5943600" cy="720081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da-DK" smtClean="0"/>
              <a:t>Klik for at redigere titeltypografi i masteren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2284" y="2383160"/>
            <a:ext cx="5943600" cy="104584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da-DK" smtClean="0"/>
              <a:t>Klik for at redigere undertiteltypografien i masteren</a:t>
            </a:r>
            <a:endParaRPr lang="en-GB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614648"/>
            <a:ext cx="1905000" cy="252264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605412"/>
            <a:ext cx="4343400" cy="252264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596176"/>
            <a:ext cx="1905000" cy="252264"/>
          </a:xfrm>
        </p:spPr>
        <p:txBody>
          <a:bodyPr/>
          <a:lstStyle>
            <a:lvl1pPr>
              <a:defRPr/>
            </a:lvl1pPr>
          </a:lstStyle>
          <a:p>
            <a:fld id="{00E8496A-01EC-4D8D-AA91-D9BD3D063656}" type="slidenum">
              <a:rPr lang="en-GB"/>
              <a:pPr/>
              <a:t>‹nr.›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128" y="260728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A594-B7AF-40D8-9C76-885B55B1B9CD}" type="datetimeFigureOut">
              <a:rPr lang="da-DK" smtClean="0"/>
              <a:pPr/>
              <a:t>27-09-2010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5E1E-2279-462D-9C8A-359091EDA26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A594-B7AF-40D8-9C76-885B55B1B9CD}" type="datetimeFigureOut">
              <a:rPr lang="da-DK" smtClean="0"/>
              <a:pPr/>
              <a:t>27-09-2010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5E1E-2279-462D-9C8A-359091EDA26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9251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9251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A594-B7AF-40D8-9C76-885B55B1B9CD}" type="datetimeFigureOut">
              <a:rPr lang="da-DK" smtClean="0"/>
              <a:pPr/>
              <a:t>27-09-2010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5E1E-2279-462D-9C8A-359091EDA26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A594-B7AF-40D8-9C76-885B55B1B9CD}" type="datetimeFigureOut">
              <a:rPr lang="da-DK" smtClean="0"/>
              <a:pPr/>
              <a:t>27-09-2010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5E1E-2279-462D-9C8A-359091EDA26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A594-B7AF-40D8-9C76-885B55B1B9CD}" type="datetimeFigureOut">
              <a:rPr lang="da-DK" smtClean="0"/>
              <a:pPr/>
              <a:t>27-09-2010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5E1E-2279-462D-9C8A-359091EDA26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A594-B7AF-40D8-9C76-885B55B1B9CD}" type="datetimeFigureOut">
              <a:rPr lang="da-DK" smtClean="0"/>
              <a:pPr/>
              <a:t>27-09-2010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5E1E-2279-462D-9C8A-359091EDA26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A594-B7AF-40D8-9C76-885B55B1B9CD}" type="datetimeFigureOut">
              <a:rPr lang="da-DK" smtClean="0"/>
              <a:pPr/>
              <a:t>27-09-2010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5E1E-2279-462D-9C8A-359091EDA26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640960" cy="48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251520" y="6669360"/>
            <a:ext cx="233928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8A594-B7AF-40D8-9C76-885B55B1B9CD}" type="datetimeFigureOut">
              <a:rPr lang="da-DK" smtClean="0"/>
              <a:pPr/>
              <a:t>27-09-2010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669360"/>
            <a:ext cx="2895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669360"/>
            <a:ext cx="233928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5E1E-2279-462D-9C8A-359091EDA26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Valg af kryds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b="1" dirty="0" smtClean="0"/>
              <a:t>Geometrisk vejprojektering</a:t>
            </a:r>
          </a:p>
          <a:p>
            <a:r>
              <a:rPr lang="da-DK" dirty="0" smtClean="0"/>
              <a:t>Bachelor- og Diplomingeniøruddannelsen</a:t>
            </a:r>
          </a:p>
          <a:p>
            <a:r>
              <a:rPr lang="da-DK" dirty="0" smtClean="0"/>
              <a:t>i Veje og Trafik – 5. semester</a:t>
            </a:r>
            <a:endParaRPr lang="da-DK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a-DK" dirty="0" smtClean="0"/>
              <a:t>Krydsvarianter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600" b="1" dirty="0" smtClean="0"/>
              <a:t>Shuntspor </a:t>
            </a:r>
            <a:r>
              <a:rPr lang="da-DK" sz="2600" dirty="0" smtClean="0"/>
              <a:t>(fletning)</a:t>
            </a:r>
          </a:p>
          <a:p>
            <a:pPr marL="457200" indent="-457200"/>
            <a:r>
              <a:rPr lang="da-DK" sz="2000" dirty="0" smtClean="0"/>
              <a:t>kun når der ikke er cykel- eller knallerttrafik på den vej, der svinges ind på</a:t>
            </a:r>
          </a:p>
          <a:p>
            <a:pPr marL="457200" indent="-457200"/>
            <a:r>
              <a:rPr lang="da-DK" sz="2000" dirty="0" smtClean="0"/>
              <a:t>afvikling </a:t>
            </a:r>
            <a:r>
              <a:rPr lang="da-DK" sz="2000" dirty="0" smtClean="0"/>
              <a:t>af store højresvingsstrømme</a:t>
            </a:r>
          </a:p>
          <a:p>
            <a:pPr marL="457200" indent="-457200"/>
            <a:r>
              <a:rPr lang="da-DK" sz="2000" dirty="0" smtClean="0"/>
              <a:t>især hvor der efter højresvinget er stærk stigning</a:t>
            </a:r>
          </a:p>
          <a:p>
            <a:pPr marL="457200" indent="-457200"/>
            <a:r>
              <a:rPr lang="da-DK" sz="2000" dirty="0" smtClean="0"/>
              <a:t>strider </a:t>
            </a:r>
            <a:r>
              <a:rPr lang="da-DK" sz="2000" dirty="0" smtClean="0"/>
              <a:t>mod forudsætning om ubetinget vigepligt</a:t>
            </a:r>
          </a:p>
          <a:p>
            <a:pPr marL="457200" indent="-457200"/>
            <a:r>
              <a:rPr lang="da-DK" sz="2000" dirty="0" smtClean="0"/>
              <a:t>øger krydskompleksitet</a:t>
            </a:r>
          </a:p>
          <a:p>
            <a:pPr marL="457200" indent="-457200"/>
            <a:r>
              <a:rPr lang="da-DK" sz="2000" dirty="0" smtClean="0"/>
              <a:t>forringet sikkerhed for lette trafikanter</a:t>
            </a:r>
          </a:p>
          <a:p>
            <a:pPr marL="457200" indent="-457200"/>
            <a:r>
              <a:rPr lang="da-DK" sz="2000" dirty="0" smtClean="0"/>
              <a:t>øget risiko for bagendekollision</a:t>
            </a:r>
          </a:p>
          <a:p>
            <a:pPr marL="0" indent="0"/>
            <a:endParaRPr lang="da-DK" dirty="0"/>
          </a:p>
        </p:txBody>
      </p:sp>
      <p:graphicFrame>
        <p:nvGraphicFramePr>
          <p:cNvPr id="5" name="Group 18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3657600" cy="4663440"/>
        </p:xfrm>
        <a:graphic>
          <a:graphicData uri="http://schemas.openxmlformats.org/drawingml/2006/table">
            <a:tbl>
              <a:tblPr/>
              <a:tblGrid>
                <a:gridCol w="1873250"/>
                <a:gridCol w="431800"/>
                <a:gridCol w="431800"/>
                <a:gridCol w="431800"/>
                <a:gridCol w="488950"/>
              </a:tblGrid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Sekundærhelle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Primær kanalisering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Ekstra bredt midterareal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Ekstra gennemfartsspor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Højresvingsspor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Højreindsvingsspor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Shuntspor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Passagelomme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Flettestrækning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Cykelsti eller –bane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Svingforbud mv.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Hastighedsbegrænsning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Stop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949" y="116632"/>
            <a:ext cx="1655763" cy="1417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a-DK" dirty="0" smtClean="0"/>
              <a:t>Krydsvarianter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a-DK" sz="2800" b="1" dirty="0" smtClean="0"/>
              <a:t>Passagelomme</a:t>
            </a:r>
            <a:endParaRPr lang="da-DK" dirty="0" smtClean="0"/>
          </a:p>
          <a:p>
            <a:pPr marL="457200" indent="-457200"/>
            <a:r>
              <a:rPr lang="da-DK" dirty="0" smtClean="0"/>
              <a:t>ikke i venstreforsatte kryds</a:t>
            </a:r>
          </a:p>
          <a:p>
            <a:pPr marL="457200" indent="-457200"/>
            <a:r>
              <a:rPr lang="da-DK" dirty="0" smtClean="0"/>
              <a:t>bør være kort – det bidrager til hastighedsnedsættelse</a:t>
            </a:r>
          </a:p>
          <a:p>
            <a:pPr marL="457200" indent="-457200"/>
            <a:r>
              <a:rPr lang="da-DK" dirty="0" smtClean="0"/>
              <a:t>forebygger </a:t>
            </a:r>
            <a:r>
              <a:rPr lang="da-DK" dirty="0" smtClean="0"/>
              <a:t>bagendekollisioner</a:t>
            </a:r>
          </a:p>
          <a:p>
            <a:pPr marL="457200" indent="-457200"/>
            <a:r>
              <a:rPr lang="da-DK" dirty="0" smtClean="0"/>
              <a:t>øget tryghed for venstresvingende</a:t>
            </a:r>
          </a:p>
          <a:p>
            <a:pPr marL="457200" indent="-457200"/>
            <a:r>
              <a:rPr lang="da-DK" dirty="0" smtClean="0"/>
              <a:t>kortere </a:t>
            </a:r>
            <a:r>
              <a:rPr lang="da-DK" dirty="0" err="1" smtClean="0"/>
              <a:t>indsvingningslængde</a:t>
            </a:r>
            <a:r>
              <a:rPr lang="da-DK" dirty="0" smtClean="0"/>
              <a:t> og mindre arealbehov end </a:t>
            </a:r>
            <a:r>
              <a:rPr lang="da-DK" dirty="0" err="1" smtClean="0"/>
              <a:t>primærkalalisering</a:t>
            </a:r>
            <a:endParaRPr lang="da-DK" dirty="0" smtClean="0"/>
          </a:p>
          <a:p>
            <a:pPr marL="457200" indent="-457200"/>
            <a:r>
              <a:rPr lang="da-DK" dirty="0" smtClean="0"/>
              <a:t>øget fremkommelighed for </a:t>
            </a:r>
            <a:r>
              <a:rPr lang="da-DK" dirty="0" err="1" smtClean="0"/>
              <a:t>ligeudkørende</a:t>
            </a:r>
            <a:endParaRPr lang="da-DK" dirty="0" smtClean="0"/>
          </a:p>
          <a:p>
            <a:pPr marL="457200" indent="-457200"/>
            <a:r>
              <a:rPr lang="da-DK" dirty="0" smtClean="0"/>
              <a:t>kan </a:t>
            </a:r>
            <a:r>
              <a:rPr lang="da-DK" dirty="0" smtClean="0"/>
              <a:t>være vanskeligt at gennemskue</a:t>
            </a:r>
          </a:p>
          <a:p>
            <a:pPr marL="457200" indent="-457200"/>
            <a:r>
              <a:rPr lang="da-DK" dirty="0" smtClean="0"/>
              <a:t>cyklister rette placering er ikke klar</a:t>
            </a:r>
            <a:endParaRPr lang="da-DK" dirty="0"/>
          </a:p>
        </p:txBody>
      </p:sp>
      <p:graphicFrame>
        <p:nvGraphicFramePr>
          <p:cNvPr id="5" name="Group 18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3657600" cy="4663440"/>
        </p:xfrm>
        <a:graphic>
          <a:graphicData uri="http://schemas.openxmlformats.org/drawingml/2006/table">
            <a:tbl>
              <a:tblPr/>
              <a:tblGrid>
                <a:gridCol w="1873250"/>
                <a:gridCol w="431800"/>
                <a:gridCol w="431800"/>
                <a:gridCol w="431800"/>
                <a:gridCol w="488950"/>
              </a:tblGrid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Sekundærhelle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Primær kanalisering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Ekstra bredt midterareal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Ekstra gennemfartsspor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Højresvingsspor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Højreindsvingsspor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Shuntspor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Passagelomme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Flettestrækning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Cykelsti eller –bane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Svingforbud mv.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Hastighedsbegrænsning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Stop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2829" y="332259"/>
            <a:ext cx="2366963" cy="1152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a-DK" dirty="0" smtClean="0"/>
              <a:t>Krydsvarianter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a-DK" sz="3800" b="1" dirty="0" smtClean="0"/>
              <a:t>Flettestrækning</a:t>
            </a:r>
            <a:endParaRPr lang="da-DK" sz="3800" dirty="0" smtClean="0"/>
          </a:p>
          <a:p>
            <a:pPr marL="457200" indent="-457200"/>
            <a:r>
              <a:rPr lang="da-DK" sz="3200" dirty="0" smtClean="0"/>
              <a:t>altid kilestrækning ved forbindelses- og tilslutningsstrækninger – ellers eventuelt parallelsporstrækning</a:t>
            </a:r>
          </a:p>
          <a:p>
            <a:pPr marL="457200" indent="-457200"/>
            <a:r>
              <a:rPr lang="da-DK" sz="3200" dirty="0" smtClean="0"/>
              <a:t>store </a:t>
            </a:r>
            <a:r>
              <a:rPr lang="da-DK" sz="3200" dirty="0" err="1" smtClean="0"/>
              <a:t>ind-</a:t>
            </a:r>
            <a:r>
              <a:rPr lang="da-DK" sz="3200" dirty="0" smtClean="0"/>
              <a:t> og </a:t>
            </a:r>
            <a:r>
              <a:rPr lang="da-DK" sz="3200" dirty="0" err="1" smtClean="0"/>
              <a:t>udsvingende</a:t>
            </a:r>
            <a:r>
              <a:rPr lang="da-DK" sz="3200" dirty="0" smtClean="0"/>
              <a:t> strømme</a:t>
            </a:r>
          </a:p>
          <a:p>
            <a:pPr marL="457200" indent="-457200"/>
            <a:r>
              <a:rPr lang="da-DK" sz="3200" dirty="0" smtClean="0"/>
              <a:t>kun beskeden hastighedsreduktion</a:t>
            </a:r>
          </a:p>
          <a:p>
            <a:pPr marL="457200" indent="-457200"/>
            <a:r>
              <a:rPr lang="da-DK" sz="3200" dirty="0" smtClean="0"/>
              <a:t>lav uheldsrisiko</a:t>
            </a:r>
          </a:p>
          <a:p>
            <a:pPr marL="457200" indent="-457200"/>
            <a:r>
              <a:rPr lang="da-DK" sz="3200" dirty="0" smtClean="0"/>
              <a:t>store arealkrævende køretøjer</a:t>
            </a:r>
          </a:p>
          <a:p>
            <a:pPr marL="457200" indent="-457200"/>
            <a:r>
              <a:rPr lang="da-DK" sz="3200" dirty="0" smtClean="0"/>
              <a:t>uegnet </a:t>
            </a:r>
            <a:r>
              <a:rPr lang="da-DK" sz="3200" dirty="0" smtClean="0"/>
              <a:t>med cykeltrafik på kørebanen</a:t>
            </a:r>
          </a:p>
          <a:p>
            <a:pPr marL="457200" indent="-457200"/>
            <a:r>
              <a:rPr lang="da-DK" sz="3200" dirty="0" smtClean="0"/>
              <a:t>kan skabe utryghed om placering</a:t>
            </a:r>
          </a:p>
          <a:p>
            <a:pPr marL="457200" indent="-457200"/>
            <a:r>
              <a:rPr lang="da-DK" sz="3200" dirty="0" smtClean="0"/>
              <a:t>kræver orientering i flere retninger – risiko for kollisioner</a:t>
            </a:r>
          </a:p>
          <a:p>
            <a:pPr marL="457200" indent="-457200"/>
            <a:r>
              <a:rPr lang="da-DK" sz="3200" dirty="0" smtClean="0"/>
              <a:t>arealkrævende</a:t>
            </a:r>
            <a:endParaRPr lang="da-DK" sz="3200" dirty="0"/>
          </a:p>
        </p:txBody>
      </p:sp>
      <p:graphicFrame>
        <p:nvGraphicFramePr>
          <p:cNvPr id="5" name="Group 18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3657600" cy="4663440"/>
        </p:xfrm>
        <a:graphic>
          <a:graphicData uri="http://schemas.openxmlformats.org/drawingml/2006/table">
            <a:tbl>
              <a:tblPr/>
              <a:tblGrid>
                <a:gridCol w="1873250"/>
                <a:gridCol w="431800"/>
                <a:gridCol w="431800"/>
                <a:gridCol w="431800"/>
                <a:gridCol w="488950"/>
              </a:tblGrid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Sekundærhelle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Primær kanalisering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Ekstra bredt midterareal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Ekstra gennemfartsspor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Højresvingsspor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Højreindsvingsspor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Shuntspor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Passagelomme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Flettestrækning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Cykelsti eller –bane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Svingforbud mv.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Hastighedsbegrænsning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Stop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2904" y="323949"/>
            <a:ext cx="1574800" cy="512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a-DK" dirty="0" smtClean="0"/>
              <a:t>Krydsvarianter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a-DK" sz="2800" b="1" dirty="0" smtClean="0"/>
              <a:t>Cykelsti eller -bane</a:t>
            </a:r>
            <a:endParaRPr lang="da-DK" sz="2800" dirty="0" smtClean="0"/>
          </a:p>
          <a:p>
            <a:pPr marL="457200" indent="-457200">
              <a:lnSpc>
                <a:spcPct val="90000"/>
              </a:lnSpc>
            </a:pPr>
            <a:r>
              <a:rPr lang="da-DK" dirty="0" smtClean="0"/>
              <a:t>cykelsti langs vej </a:t>
            </a:r>
            <a:r>
              <a:rPr lang="da-DK" b="1" dirty="0" smtClean="0"/>
              <a:t>skal</a:t>
            </a:r>
            <a:r>
              <a:rPr lang="da-DK" dirty="0" smtClean="0"/>
              <a:t> føres gennem krydsområdet </a:t>
            </a:r>
          </a:p>
          <a:p>
            <a:pPr marL="857250" lvl="1" indent="-457200">
              <a:lnSpc>
                <a:spcPct val="90000"/>
              </a:lnSpc>
            </a:pPr>
            <a:r>
              <a:rPr lang="da-DK" dirty="0" smtClean="0"/>
              <a:t>tæt </a:t>
            </a:r>
            <a:r>
              <a:rPr lang="da-DK" dirty="0" smtClean="0"/>
              <a:t>på kørebanen, min. 30 m før</a:t>
            </a:r>
          </a:p>
          <a:p>
            <a:pPr marL="857250" lvl="1" indent="-457200">
              <a:lnSpc>
                <a:spcPct val="90000"/>
              </a:lnSpc>
            </a:pPr>
            <a:r>
              <a:rPr lang="da-DK" dirty="0" smtClean="0"/>
              <a:t>afkortet </a:t>
            </a:r>
            <a:r>
              <a:rPr lang="da-DK" dirty="0" smtClean="0"/>
              <a:t>og ledt ind i højresvingsspor</a:t>
            </a:r>
          </a:p>
          <a:p>
            <a:pPr marL="857250" lvl="1" indent="-457200">
              <a:lnSpc>
                <a:spcPct val="90000"/>
              </a:lnSpc>
            </a:pPr>
            <a:r>
              <a:rPr lang="da-DK" dirty="0" smtClean="0"/>
              <a:t>afbøjes </a:t>
            </a:r>
            <a:r>
              <a:rPr lang="da-DK" dirty="0" smtClean="0"/>
              <a:t>og forsættes min. 15 m væk fra primærvej</a:t>
            </a:r>
          </a:p>
          <a:p>
            <a:pPr marL="457200" indent="-457200">
              <a:lnSpc>
                <a:spcPct val="90000"/>
              </a:lnSpc>
            </a:pPr>
            <a:r>
              <a:rPr lang="da-DK" dirty="0" smtClean="0"/>
              <a:t>beskyttet </a:t>
            </a:r>
            <a:r>
              <a:rPr lang="da-DK" dirty="0" smtClean="0"/>
              <a:t>areal, hvor cyklister kan bedømme krydsningsmulighed</a:t>
            </a:r>
          </a:p>
          <a:p>
            <a:pPr marL="457200" indent="-457200">
              <a:lnSpc>
                <a:spcPct val="90000"/>
              </a:lnSpc>
            </a:pPr>
            <a:r>
              <a:rPr lang="da-DK" dirty="0" smtClean="0"/>
              <a:t>sammenhæng i cykelarealerne</a:t>
            </a:r>
          </a:p>
          <a:p>
            <a:pPr marL="457200" indent="-457200">
              <a:lnSpc>
                <a:spcPct val="90000"/>
              </a:lnSpc>
            </a:pPr>
            <a:r>
              <a:rPr lang="da-DK" dirty="0" smtClean="0"/>
              <a:t>kan give cyklister prioritet i S-kryds</a:t>
            </a:r>
          </a:p>
          <a:p>
            <a:pPr marL="457200" indent="-457200">
              <a:lnSpc>
                <a:spcPct val="90000"/>
              </a:lnSpc>
            </a:pPr>
            <a:r>
              <a:rPr lang="da-DK" dirty="0" smtClean="0"/>
              <a:t>giver </a:t>
            </a:r>
            <a:r>
              <a:rPr lang="da-DK" dirty="0" smtClean="0"/>
              <a:t>relativt mange uheld ved passage af sideveje</a:t>
            </a:r>
          </a:p>
          <a:p>
            <a:pPr marL="457200" indent="-457200">
              <a:lnSpc>
                <a:spcPct val="90000"/>
              </a:lnSpc>
            </a:pPr>
            <a:r>
              <a:rPr lang="da-DK" dirty="0" smtClean="0"/>
              <a:t>kan give omvejskørsel for cyklister</a:t>
            </a:r>
            <a:endParaRPr lang="da-DK" dirty="0"/>
          </a:p>
        </p:txBody>
      </p:sp>
      <p:graphicFrame>
        <p:nvGraphicFramePr>
          <p:cNvPr id="5" name="Group 18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3657600" cy="4663440"/>
        </p:xfrm>
        <a:graphic>
          <a:graphicData uri="http://schemas.openxmlformats.org/drawingml/2006/table">
            <a:tbl>
              <a:tblPr/>
              <a:tblGrid>
                <a:gridCol w="1873250"/>
                <a:gridCol w="431800"/>
                <a:gridCol w="431800"/>
                <a:gridCol w="431800"/>
                <a:gridCol w="488950"/>
              </a:tblGrid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Sekundærhelle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Primær kanalisering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Ekstra bredt midterareal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Ekstra gennemfartsspor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Højresvingsspor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Højreindsvingsspor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Shuntspor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Passagelomme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Flettestrækning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Cykelsti eller –bane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Svingforbud mv.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Hastighedsbegrænsning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Stop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0697" y="189384"/>
            <a:ext cx="2151063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040" y="404664"/>
            <a:ext cx="864096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a-DK" dirty="0" smtClean="0"/>
              <a:t>Krydsvarianter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600" b="1" dirty="0" smtClean="0"/>
              <a:t>Svingforbud</a:t>
            </a:r>
            <a:endParaRPr lang="da-DK" sz="2600" dirty="0" smtClean="0"/>
          </a:p>
          <a:p>
            <a:pPr marL="457200" indent="-457200"/>
            <a:r>
              <a:rPr lang="da-DK" sz="2000" dirty="0" smtClean="0"/>
              <a:t>mindske risiko for visse uheldstyper</a:t>
            </a:r>
          </a:p>
          <a:p>
            <a:pPr marL="457200" indent="-457200"/>
            <a:r>
              <a:rPr lang="da-DK" sz="2000" dirty="0" smtClean="0"/>
              <a:t>tavler eller fysiske foranstaltninger (fx ubrudt midterrabat)</a:t>
            </a:r>
          </a:p>
          <a:p>
            <a:pPr marL="457200" indent="-457200"/>
            <a:r>
              <a:rPr lang="da-DK" sz="2000" dirty="0" smtClean="0"/>
              <a:t>modvirker </a:t>
            </a:r>
            <a:r>
              <a:rPr lang="da-DK" sz="2000" dirty="0" smtClean="0"/>
              <a:t>bagendekollisioner</a:t>
            </a:r>
          </a:p>
          <a:p>
            <a:pPr marL="457200" indent="-457200"/>
            <a:r>
              <a:rPr lang="da-DK" sz="2000" dirty="0" smtClean="0"/>
              <a:t>øger </a:t>
            </a:r>
            <a:r>
              <a:rPr lang="da-DK" sz="2000" dirty="0" err="1" smtClean="0"/>
              <a:t>ligeud-fremkommelighed</a:t>
            </a:r>
            <a:endParaRPr lang="da-DK" sz="2000" dirty="0" smtClean="0"/>
          </a:p>
          <a:p>
            <a:pPr marL="457200" indent="-457200"/>
            <a:r>
              <a:rPr lang="da-DK" sz="2000" dirty="0" smtClean="0"/>
              <a:t>modvirker vigepligtsulykker</a:t>
            </a:r>
          </a:p>
          <a:p>
            <a:pPr marL="457200" indent="-457200"/>
            <a:r>
              <a:rPr lang="da-DK" sz="2000" dirty="0" smtClean="0"/>
              <a:t>medfører </a:t>
            </a:r>
            <a:r>
              <a:rPr lang="da-DK" sz="2000" dirty="0" smtClean="0"/>
              <a:t>omvejskørsel</a:t>
            </a:r>
          </a:p>
          <a:p>
            <a:pPr marL="457200" indent="-457200"/>
            <a:r>
              <a:rPr lang="da-DK" sz="2000" dirty="0" smtClean="0"/>
              <a:t>kan give uhensigtsmæssig vending</a:t>
            </a:r>
            <a:endParaRPr lang="da-DK" dirty="0"/>
          </a:p>
        </p:txBody>
      </p:sp>
      <p:graphicFrame>
        <p:nvGraphicFramePr>
          <p:cNvPr id="5" name="Group 18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3657600" cy="4663440"/>
        </p:xfrm>
        <a:graphic>
          <a:graphicData uri="http://schemas.openxmlformats.org/drawingml/2006/table">
            <a:tbl>
              <a:tblPr/>
              <a:tblGrid>
                <a:gridCol w="1873250"/>
                <a:gridCol w="431800"/>
                <a:gridCol w="431800"/>
                <a:gridCol w="431800"/>
                <a:gridCol w="488950"/>
              </a:tblGrid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Sekundærhelle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Primær kanalisering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Ekstra bredt midterareal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Ekstra gennemfartsspor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Højresvingsspor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Højreindsvingsspor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Shuntspor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Passagelomme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Flettestrækning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Cykelsti eller –bane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Svingforbud mv.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Hastighedsbegrænsning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Stop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2332" y="305916"/>
            <a:ext cx="1548000" cy="521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040" y="404664"/>
            <a:ext cx="864096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a-DK" dirty="0" smtClean="0"/>
              <a:t>Krydsvarianter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600" b="1" dirty="0" smtClean="0"/>
              <a:t>Hastighedsbegrænsning</a:t>
            </a:r>
            <a:endParaRPr lang="da-DK" sz="2600" dirty="0" smtClean="0"/>
          </a:p>
          <a:p>
            <a:pPr marL="457200" indent="-457200"/>
            <a:r>
              <a:rPr lang="da-DK" sz="2000" dirty="0" smtClean="0"/>
              <a:t>ved nyanlæg bør krydstype vælges og udformes, så det ikke er nødigt at indføre lokal hastighedsbegrænsning</a:t>
            </a:r>
          </a:p>
          <a:p>
            <a:pPr marL="457200" indent="-457200"/>
            <a:r>
              <a:rPr lang="da-DK" sz="2000" dirty="0" smtClean="0"/>
              <a:t>ved S-kryds bør hastigheden højst være 60 km/h</a:t>
            </a:r>
          </a:p>
          <a:p>
            <a:pPr marL="457200" indent="-457200"/>
            <a:r>
              <a:rPr lang="da-DK" sz="2000" dirty="0" smtClean="0"/>
              <a:t>sikkerhedsfremmende foranstaltning ved eksisterende kryds </a:t>
            </a:r>
          </a:p>
          <a:p>
            <a:pPr marL="457200" indent="-457200"/>
            <a:r>
              <a:rPr lang="da-DK" sz="2000" dirty="0" smtClean="0"/>
              <a:t>giver </a:t>
            </a:r>
            <a:r>
              <a:rPr lang="da-DK" sz="2000" dirty="0" smtClean="0"/>
              <a:t>trafikanterne større mulighed for at se hinanden</a:t>
            </a:r>
          </a:p>
          <a:p>
            <a:pPr marL="457200" indent="-457200"/>
            <a:r>
              <a:rPr lang="da-DK" sz="2000" dirty="0" smtClean="0"/>
              <a:t>forringer </a:t>
            </a:r>
            <a:r>
              <a:rPr lang="da-DK" sz="2000" dirty="0" smtClean="0"/>
              <a:t>primærtrafikanternes fremkommelighed (en smule)</a:t>
            </a:r>
            <a:endParaRPr lang="da-DK" sz="2000" dirty="0"/>
          </a:p>
        </p:txBody>
      </p:sp>
      <p:graphicFrame>
        <p:nvGraphicFramePr>
          <p:cNvPr id="5" name="Group 18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3657600" cy="4663440"/>
        </p:xfrm>
        <a:graphic>
          <a:graphicData uri="http://schemas.openxmlformats.org/drawingml/2006/table">
            <a:tbl>
              <a:tblPr/>
              <a:tblGrid>
                <a:gridCol w="1873250"/>
                <a:gridCol w="431800"/>
                <a:gridCol w="431800"/>
                <a:gridCol w="431800"/>
                <a:gridCol w="488950"/>
              </a:tblGrid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Sekundærhelle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Primær kanalisering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Ekstra bredt midterareal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Ekstra gennemfartsspor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Højresvingsspor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Højreindsvingsspor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Shuntspor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Passagelomme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Flettestrækning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Cykelsti eller –bane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Svingforbud mv.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Hastighedsbegrænsning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Stop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404664"/>
            <a:ext cx="2798441" cy="599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040" y="404664"/>
            <a:ext cx="864096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a-DK" dirty="0" smtClean="0"/>
              <a:t>Krydsvarianter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a-DK" sz="2600" b="1" dirty="0" smtClean="0"/>
              <a:t>Stop</a:t>
            </a:r>
            <a:endParaRPr lang="da-DK" sz="2600" dirty="0" smtClean="0"/>
          </a:p>
          <a:p>
            <a:pPr marL="457200" indent="-457200">
              <a:lnSpc>
                <a:spcPct val="90000"/>
              </a:lnSpc>
            </a:pPr>
            <a:r>
              <a:rPr lang="da-DK" sz="2200" dirty="0" smtClean="0"/>
              <a:t>oversigt langs primærvej mindre end stopsigt og tilladt hastighed overskredet af mindst 10 %</a:t>
            </a:r>
          </a:p>
          <a:p>
            <a:pPr marL="457200" indent="-457200">
              <a:lnSpc>
                <a:spcPct val="90000"/>
              </a:lnSpc>
            </a:pPr>
            <a:r>
              <a:rPr lang="da-DK" sz="2200" dirty="0" smtClean="0"/>
              <a:t>vigepligt pålagt trafikanter, der ikke har haft vigepligt i de </a:t>
            </a:r>
            <a:r>
              <a:rPr lang="da-DK" sz="2200" dirty="0" err="1" smtClean="0"/>
              <a:t>forangående</a:t>
            </a:r>
            <a:r>
              <a:rPr lang="da-DK" sz="2200" dirty="0" smtClean="0"/>
              <a:t> kryds</a:t>
            </a:r>
          </a:p>
          <a:p>
            <a:pPr marL="457200" indent="-457200">
              <a:lnSpc>
                <a:spcPct val="90000"/>
              </a:lnSpc>
            </a:pPr>
            <a:r>
              <a:rPr lang="da-DK" sz="2200" dirty="0" smtClean="0"/>
              <a:t>sekundærvejen fremstår geometrisk som den mest betydende vej</a:t>
            </a:r>
          </a:p>
          <a:p>
            <a:pPr marL="457200" indent="-457200">
              <a:lnSpc>
                <a:spcPct val="90000"/>
              </a:lnSpc>
            </a:pPr>
            <a:r>
              <a:rPr lang="da-DK" sz="2200" dirty="0" smtClean="0"/>
              <a:t>reducerer </a:t>
            </a:r>
            <a:r>
              <a:rPr lang="da-DK" sz="2200" dirty="0" smtClean="0"/>
              <a:t>i firvejskryds risikoen for personskadeuheld med 35 %</a:t>
            </a:r>
          </a:p>
          <a:p>
            <a:pPr marL="457200" indent="-457200">
              <a:lnSpc>
                <a:spcPct val="90000"/>
              </a:lnSpc>
            </a:pPr>
            <a:r>
              <a:rPr lang="da-DK" sz="2200" dirty="0" smtClean="0"/>
              <a:t>reducerer i T-kryds risikoen for personskadeuheld med 20 %</a:t>
            </a:r>
          </a:p>
          <a:p>
            <a:pPr marL="457200" indent="-457200">
              <a:lnSpc>
                <a:spcPct val="90000"/>
              </a:lnSpc>
            </a:pPr>
            <a:r>
              <a:rPr lang="da-DK" sz="2200" dirty="0" smtClean="0"/>
              <a:t>forsinker </a:t>
            </a:r>
            <a:r>
              <a:rPr lang="da-DK" sz="2200" dirty="0" smtClean="0"/>
              <a:t>sekundærtrafikken nogle sekunder</a:t>
            </a:r>
            <a:endParaRPr lang="da-DK" sz="2200" dirty="0"/>
          </a:p>
        </p:txBody>
      </p:sp>
      <p:graphicFrame>
        <p:nvGraphicFramePr>
          <p:cNvPr id="5" name="Group 18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3657600" cy="4663440"/>
        </p:xfrm>
        <a:graphic>
          <a:graphicData uri="http://schemas.openxmlformats.org/drawingml/2006/table">
            <a:tbl>
              <a:tblPr/>
              <a:tblGrid>
                <a:gridCol w="1873250"/>
                <a:gridCol w="431800"/>
                <a:gridCol w="431800"/>
                <a:gridCol w="431800"/>
                <a:gridCol w="488950"/>
              </a:tblGrid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Sekundærhelle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Primær kanalisering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Ekstra bredt midterareal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Ekstra gennemfartsspor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Højresvingsspor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Højreindsvingsspor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Shuntspor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Passagelomme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Flettestrækning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Cykelsti eller –bane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Svingforbud mv.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Hastighedsbegrænsning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Stop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2209" y="296639"/>
            <a:ext cx="1287463" cy="900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a-DK" dirty="0" smtClean="0"/>
              <a:t>Valg af krydstype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262088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 smtClean="0">
                <a:solidFill>
                  <a:schemeClr val="tx1"/>
                </a:solidFill>
              </a:rPr>
              <a:t>Trafikantforventninger </a:t>
            </a:r>
            <a:r>
              <a:rPr lang="da-DK" sz="2000" dirty="0" smtClean="0">
                <a:solidFill>
                  <a:schemeClr val="tx1"/>
                </a:solidFill>
              </a:rPr>
              <a:t>– vejtypekatalog – motorvej, 4-sporet vej, 2+1-vej, …</a:t>
            </a:r>
          </a:p>
          <a:p>
            <a:pPr marL="0" indent="0">
              <a:buNone/>
            </a:pPr>
            <a:r>
              <a:rPr lang="da-DK" sz="2000" dirty="0" smtClean="0">
                <a:solidFill>
                  <a:schemeClr val="tx1"/>
                </a:solidFill>
              </a:rPr>
              <a:t>Hastighed</a:t>
            </a:r>
            <a:endParaRPr lang="da-DK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2000" dirty="0" smtClean="0">
                <a:solidFill>
                  <a:schemeClr val="tx1"/>
                </a:solidFill>
              </a:rPr>
              <a:t>Trafikantgrupper </a:t>
            </a:r>
            <a:r>
              <a:rPr lang="da-DK" sz="2000" dirty="0" smtClean="0">
                <a:solidFill>
                  <a:schemeClr val="tx1"/>
                </a:solidFill>
              </a:rPr>
              <a:t>– navnlig cykeltrafik</a:t>
            </a:r>
          </a:p>
          <a:p>
            <a:pPr marL="0" indent="0">
              <a:buNone/>
            </a:pPr>
            <a:r>
              <a:rPr lang="da-DK" sz="2000" dirty="0" smtClean="0">
                <a:solidFill>
                  <a:schemeClr val="tx1"/>
                </a:solidFill>
              </a:rPr>
              <a:t>Landskab </a:t>
            </a:r>
            <a:r>
              <a:rPr lang="da-DK" sz="2000" dirty="0" smtClean="0">
                <a:solidFill>
                  <a:schemeClr val="tx1"/>
                </a:solidFill>
              </a:rPr>
              <a:t>for terrænindpasning</a:t>
            </a:r>
          </a:p>
          <a:p>
            <a:pPr marL="0" indent="0">
              <a:buNone/>
            </a:pPr>
            <a:r>
              <a:rPr lang="da-DK" sz="2000" dirty="0" err="1" smtClean="0">
                <a:solidFill>
                  <a:schemeClr val="tx1"/>
                </a:solidFill>
              </a:rPr>
              <a:t>Tracering</a:t>
            </a:r>
            <a:r>
              <a:rPr lang="da-DK" sz="2000" dirty="0" smtClean="0">
                <a:solidFill>
                  <a:schemeClr val="tx1"/>
                </a:solidFill>
              </a:rPr>
              <a:t> </a:t>
            </a:r>
            <a:r>
              <a:rPr lang="da-DK" sz="2000" dirty="0" smtClean="0">
                <a:solidFill>
                  <a:schemeClr val="tx1"/>
                </a:solidFill>
              </a:rPr>
              <a:t>og tilpasning til planlagt udvikling</a:t>
            </a:r>
          </a:p>
          <a:p>
            <a:pPr marL="0" indent="0">
              <a:buNone/>
            </a:pPr>
            <a:r>
              <a:rPr lang="da-DK" sz="2000" dirty="0" smtClean="0">
                <a:solidFill>
                  <a:schemeClr val="tx1"/>
                </a:solidFill>
              </a:rPr>
              <a:t>Trafikintensitet </a:t>
            </a:r>
            <a:r>
              <a:rPr lang="da-DK" sz="2000" dirty="0" smtClean="0">
                <a:solidFill>
                  <a:schemeClr val="tx1"/>
                </a:solidFill>
              </a:rPr>
              <a:t>og kapacitet</a:t>
            </a:r>
          </a:p>
          <a:p>
            <a:pPr marL="0" indent="0">
              <a:buNone/>
            </a:pPr>
            <a:r>
              <a:rPr lang="da-DK" sz="2000" dirty="0" smtClean="0">
                <a:solidFill>
                  <a:schemeClr val="tx1"/>
                </a:solidFill>
              </a:rPr>
              <a:t>Trafiksikkerhed</a:t>
            </a:r>
            <a:endParaRPr lang="da-DK" sz="2000" dirty="0">
              <a:solidFill>
                <a:schemeClr val="tx1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6514" y="4424363"/>
            <a:ext cx="8577841" cy="1668933"/>
          </a:xfrm>
          <a:prstGeom prst="rect">
            <a:avLst/>
          </a:prstGeom>
          <a:noFill/>
          <a:ln w="9525" cap="flat">
            <a:solidFill>
              <a:srgbClr val="546F8F"/>
            </a:solidFill>
            <a:headEnd w="med" len="med"/>
            <a:tailEnd w="med" len="med"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504531" y="6100411"/>
            <a:ext cx="741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a-DK" sz="1400" dirty="0">
                <a:solidFill>
                  <a:srgbClr val="A50021"/>
                </a:solidFill>
              </a:rPr>
              <a:t>Højreforsat kryds på kritisk overgangsstrækning af 2+1-vej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-871030"/>
            <a:ext cx="11808000" cy="772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a-DK" dirty="0"/>
              <a:t>Valg af krydstype</a:t>
            </a:r>
          </a:p>
        </p:txBody>
      </p:sp>
      <p:graphicFrame>
        <p:nvGraphicFramePr>
          <p:cNvPr id="335988" name="Group 116"/>
          <p:cNvGraphicFramePr>
            <a:graphicFrameLocks noGrp="1"/>
          </p:cNvGraphicFramePr>
          <p:nvPr>
            <p:ph idx="1"/>
          </p:nvPr>
        </p:nvGraphicFramePr>
        <p:xfrm>
          <a:off x="251520" y="1700809"/>
          <a:ext cx="8640961" cy="4577438"/>
        </p:xfrm>
        <a:graphic>
          <a:graphicData uri="http://schemas.openxmlformats.org/drawingml/2006/table">
            <a:tbl>
              <a:tblPr/>
              <a:tblGrid>
                <a:gridCol w="1234423"/>
                <a:gridCol w="1234423"/>
                <a:gridCol w="1234423"/>
                <a:gridCol w="1234423"/>
                <a:gridCol w="1234423"/>
                <a:gridCol w="1234423"/>
                <a:gridCol w="1234423"/>
              </a:tblGrid>
              <a:tr h="6395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Hastighed</a:t>
                      </a: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T-kryds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Forsat kryds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Rund-kørsel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Signal kryds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Flette-stræk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2-plans- kryds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656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31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31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31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31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Altid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Altid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31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Altid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5989" name="Text Box 117"/>
          <p:cNvSpPr txBox="1">
            <a:spLocks noChangeArrowheads="1"/>
          </p:cNvSpPr>
          <p:nvPr/>
        </p:nvSpPr>
        <p:spPr bwMode="auto">
          <a:xfrm>
            <a:off x="4788024" y="6309320"/>
            <a:ext cx="410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a-DK" sz="1400" b="0" dirty="0"/>
              <a:t>* med lokal hastighedsbegrænsning på primærvej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a-DK" dirty="0" smtClean="0"/>
              <a:t>Om vejkryds</a:t>
            </a:r>
          </a:p>
          <a:p>
            <a:pPr marL="0" indent="0"/>
            <a:r>
              <a:rPr lang="da-DK" dirty="0" smtClean="0"/>
              <a:t>Krydstyper</a:t>
            </a:r>
          </a:p>
          <a:p>
            <a:pPr marL="0" indent="0"/>
            <a:r>
              <a:rPr lang="da-DK" dirty="0" smtClean="0"/>
              <a:t>Varianter </a:t>
            </a:r>
          </a:p>
          <a:p>
            <a:pPr marL="0" indent="0"/>
            <a:r>
              <a:rPr lang="da-DK" dirty="0" smtClean="0"/>
              <a:t>Oversigt </a:t>
            </a:r>
          </a:p>
          <a:p>
            <a:pPr marL="0" indent="0"/>
            <a:r>
              <a:rPr lang="da-DK" dirty="0" smtClean="0"/>
              <a:t>Valg af krydstype</a:t>
            </a:r>
          </a:p>
          <a:p>
            <a:endParaRPr lang="da-DK" dirty="0" smtClean="0"/>
          </a:p>
          <a:p>
            <a:pPr lvl="1"/>
            <a:endParaRPr lang="da-DK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a-DK" dirty="0" smtClean="0"/>
              <a:t>Valg af krydstype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960440" cy="49251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sz="2600" b="1" dirty="0" smtClean="0"/>
              <a:t>Kapacitetsvurdering, T-kryds</a:t>
            </a:r>
          </a:p>
          <a:p>
            <a:pPr marL="457200" indent="-457200"/>
            <a:r>
              <a:rPr lang="da-DK" dirty="0" smtClean="0"/>
              <a:t>Spidstimen vurderes.</a:t>
            </a:r>
          </a:p>
          <a:p>
            <a:pPr marL="457200" indent="-457200"/>
            <a:r>
              <a:rPr lang="da-DK" dirty="0" smtClean="0"/>
              <a:t>Indkørende primærvejstrafik er 300 </a:t>
            </a:r>
            <a:r>
              <a:rPr lang="da-DK" dirty="0" err="1" smtClean="0"/>
              <a:t>pe</a:t>
            </a:r>
            <a:r>
              <a:rPr lang="da-DK" dirty="0" smtClean="0"/>
              <a:t>. </a:t>
            </a:r>
          </a:p>
          <a:p>
            <a:pPr marL="457200" indent="-457200"/>
            <a:r>
              <a:rPr lang="da-DK" dirty="0" err="1" smtClean="0"/>
              <a:t>Venstreindsvingende</a:t>
            </a:r>
            <a:r>
              <a:rPr lang="da-DK" dirty="0" smtClean="0"/>
              <a:t> trafik fra sekundærvejen er 200 </a:t>
            </a:r>
            <a:r>
              <a:rPr lang="da-DK" dirty="0" err="1" smtClean="0"/>
              <a:t>pe</a:t>
            </a:r>
            <a:r>
              <a:rPr lang="da-DK" dirty="0" smtClean="0"/>
              <a:t>.</a:t>
            </a:r>
          </a:p>
          <a:p>
            <a:pPr marL="457200" indent="-457200"/>
            <a:r>
              <a:rPr lang="da-DK" dirty="0" smtClean="0"/>
              <a:t>Er den </a:t>
            </a:r>
            <a:r>
              <a:rPr lang="da-DK" dirty="0" err="1" smtClean="0"/>
              <a:t>højreindsvingende</a:t>
            </a:r>
            <a:r>
              <a:rPr lang="da-DK" dirty="0" smtClean="0"/>
              <a:t> trafik fra primærvejen &lt; 260 </a:t>
            </a:r>
            <a:r>
              <a:rPr lang="da-DK" dirty="0" err="1" smtClean="0"/>
              <a:t>pe</a:t>
            </a:r>
            <a:r>
              <a:rPr lang="da-DK" dirty="0" smtClean="0"/>
              <a:t>, er det ikke nødigt at regne kapacitet.</a:t>
            </a:r>
          </a:p>
          <a:p>
            <a:pPr marL="457200" indent="-457200"/>
            <a:r>
              <a:rPr lang="da-DK" dirty="0" smtClean="0"/>
              <a:t>Er den </a:t>
            </a:r>
            <a:r>
              <a:rPr lang="da-DK" dirty="0" err="1" smtClean="0"/>
              <a:t>venstreindsvingende</a:t>
            </a:r>
            <a:r>
              <a:rPr lang="da-DK" dirty="0" smtClean="0"/>
              <a:t> trafik fra sekundærvejen 300 </a:t>
            </a:r>
            <a:r>
              <a:rPr lang="da-DK" dirty="0" err="1" smtClean="0"/>
              <a:t>pe</a:t>
            </a:r>
            <a:r>
              <a:rPr lang="da-DK" dirty="0" smtClean="0"/>
              <a:t>, bør der </a:t>
            </a:r>
            <a:r>
              <a:rPr lang="da-DK" b="1" dirty="0" smtClean="0"/>
              <a:t>altid</a:t>
            </a:r>
            <a:r>
              <a:rPr lang="da-DK" dirty="0" smtClean="0"/>
              <a:t> regnes kapacitet.</a:t>
            </a:r>
          </a:p>
          <a:p>
            <a:pPr marL="0" indent="0"/>
            <a:endParaRPr lang="da-DK" sz="1800" dirty="0" smtClean="0"/>
          </a:p>
          <a:p>
            <a:pPr marL="0" indent="0"/>
            <a:endParaRPr lang="da-DK" sz="1800" i="1" dirty="0" smtClean="0"/>
          </a:p>
          <a:p>
            <a:pPr marL="0" indent="0">
              <a:buNone/>
            </a:pPr>
            <a:r>
              <a:rPr lang="da-DK" sz="1800" i="1" dirty="0" smtClean="0">
                <a:solidFill>
                  <a:schemeClr val="accent5"/>
                </a:solidFill>
              </a:rPr>
              <a:t>Eksempel fra kapacitetsvejreglen, kap. 4.1</a:t>
            </a:r>
          </a:p>
          <a:p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da-DK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2205038"/>
            <a:ext cx="4859337" cy="3956050"/>
          </a:xfrm>
          <a:prstGeom prst="rect">
            <a:avLst/>
          </a:prstGeom>
          <a:noFill/>
          <a:ln/>
        </p:spPr>
      </p:pic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7206950" y="4533916"/>
            <a:ext cx="0" cy="1152525"/>
          </a:xfrm>
          <a:prstGeom prst="line">
            <a:avLst/>
          </a:prstGeom>
          <a:noFill/>
          <a:ln w="38100">
            <a:solidFill>
              <a:srgbClr val="A5002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da-DK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H="1">
            <a:off x="4994175" y="4565750"/>
            <a:ext cx="2232025" cy="0"/>
          </a:xfrm>
          <a:prstGeom prst="line">
            <a:avLst/>
          </a:prstGeom>
          <a:noFill/>
          <a:ln w="38100">
            <a:solidFill>
              <a:srgbClr val="A5002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da-DK"/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6848475" y="4221163"/>
            <a:ext cx="431800" cy="287337"/>
          </a:xfrm>
          <a:prstGeom prst="ellipse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6991645" y="5670650"/>
            <a:ext cx="431800" cy="287338"/>
          </a:xfrm>
          <a:prstGeom prst="ellipse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a-DK" dirty="0" smtClean="0"/>
              <a:t>Oversigt i vejkryds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240486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a-DK" sz="2000" dirty="0" smtClean="0">
                <a:solidFill>
                  <a:sysClr val="windowText" lastClr="000000"/>
                </a:solidFill>
              </a:rPr>
              <a:t>Stoppositionen bestemmes af vige- eller </a:t>
            </a:r>
            <a:r>
              <a:rPr lang="da-DK" sz="2000" dirty="0" err="1" smtClean="0">
                <a:solidFill>
                  <a:sysClr val="windowText" lastClr="000000"/>
                </a:solidFill>
              </a:rPr>
              <a:t>stopliniens</a:t>
            </a:r>
            <a:r>
              <a:rPr lang="da-DK" sz="2000" dirty="0" smtClean="0">
                <a:solidFill>
                  <a:sysClr val="windowText" lastClr="000000"/>
                </a:solidFill>
              </a:rPr>
              <a:t> placering.</a:t>
            </a:r>
          </a:p>
          <a:p>
            <a:pPr marL="0" indent="0">
              <a:lnSpc>
                <a:spcPct val="90000"/>
              </a:lnSpc>
              <a:buNone/>
            </a:pPr>
            <a:endParaRPr lang="da-DK" sz="2000" dirty="0" smtClean="0">
              <a:solidFill>
                <a:sysClr val="windowText" lastClr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a-DK" sz="2000" dirty="0" smtClean="0">
                <a:solidFill>
                  <a:sysClr val="windowText" lastClr="000000"/>
                </a:solidFill>
              </a:rPr>
              <a:t>Der </a:t>
            </a:r>
            <a:r>
              <a:rPr lang="da-DK" sz="2000" b="1" dirty="0" smtClean="0">
                <a:solidFill>
                  <a:sysClr val="windowText" lastClr="000000"/>
                </a:solidFill>
              </a:rPr>
              <a:t>skal</a:t>
            </a:r>
            <a:r>
              <a:rPr lang="da-DK" sz="2000" dirty="0" smtClean="0">
                <a:solidFill>
                  <a:sysClr val="windowText" lastClr="000000"/>
                </a:solidFill>
              </a:rPr>
              <a:t> altid være oversigt fra stopposition på sekundærvej i et prioriteret kryds.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a-DK" sz="2000" dirty="0" smtClean="0">
                <a:solidFill>
                  <a:sysClr val="windowText" lastClr="000000"/>
                </a:solidFill>
              </a:rPr>
              <a:t>Ved </a:t>
            </a:r>
            <a:r>
              <a:rPr lang="da-DK" sz="2000" dirty="0" err="1" smtClean="0">
                <a:solidFill>
                  <a:sysClr val="windowText" lastClr="000000"/>
                </a:solidFill>
              </a:rPr>
              <a:t>enkeltrettet</a:t>
            </a:r>
            <a:r>
              <a:rPr lang="da-DK" sz="2000" dirty="0" smtClean="0">
                <a:solidFill>
                  <a:sysClr val="windowText" lastClr="000000"/>
                </a:solidFill>
              </a:rPr>
              <a:t> cykelsti på primærvejen </a:t>
            </a:r>
            <a:r>
              <a:rPr lang="da-DK" sz="2000" b="1" dirty="0" smtClean="0">
                <a:solidFill>
                  <a:sysClr val="windowText" lastClr="000000"/>
                </a:solidFill>
              </a:rPr>
              <a:t>skal</a:t>
            </a:r>
            <a:r>
              <a:rPr lang="da-DK" sz="2000" dirty="0" smtClean="0">
                <a:solidFill>
                  <a:sysClr val="windowText" lastClr="000000"/>
                </a:solidFill>
              </a:rPr>
              <a:t> der fra stopposition være oversigt til venstre til både kørebane og cykelsti.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a-DK" sz="2000" dirty="0" smtClean="0">
                <a:solidFill>
                  <a:sysClr val="windowText" lastClr="000000"/>
                </a:solidFill>
              </a:rPr>
              <a:t>Ved dobbeltrettet cykelsti langs primærvejen </a:t>
            </a:r>
            <a:r>
              <a:rPr lang="da-DK" sz="2000" b="1" dirty="0" smtClean="0">
                <a:solidFill>
                  <a:sysClr val="windowText" lastClr="000000"/>
                </a:solidFill>
              </a:rPr>
              <a:t>skal</a:t>
            </a:r>
            <a:r>
              <a:rPr lang="da-DK" sz="2000" dirty="0" smtClean="0">
                <a:solidFill>
                  <a:sysClr val="windowText" lastClr="000000"/>
                </a:solidFill>
              </a:rPr>
              <a:t> der fra stopposition være oversigt til denne både mod venstre og mod højre.</a:t>
            </a:r>
          </a:p>
          <a:p>
            <a:endParaRPr lang="da-DK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4365104"/>
            <a:ext cx="6049963" cy="2044700"/>
          </a:xfrm>
          <a:prstGeom prst="rect">
            <a:avLst/>
          </a:prstGeom>
          <a:noFill/>
          <a:ln w="9525" cap="flat">
            <a:solidFill>
              <a:srgbClr val="546F8F"/>
            </a:solidFill>
            <a:headEnd w="med" len="med"/>
            <a:tailEnd w="med" len="med"/>
          </a:ln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296964" y="4538142"/>
            <a:ext cx="16271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a-DK" sz="1200">
                <a:solidFill>
                  <a:srgbClr val="A50021"/>
                </a:solidFill>
              </a:rPr>
              <a:t>Begrænsningslinje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285852" y="5773217"/>
            <a:ext cx="15827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a-DK" sz="1200">
                <a:solidFill>
                  <a:srgbClr val="A50021"/>
                </a:solidFill>
              </a:rPr>
              <a:t>Begrænsningslinje</a:t>
            </a: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339827" y="4539729"/>
            <a:ext cx="1152525" cy="0"/>
          </a:xfrm>
          <a:prstGeom prst="line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da-DK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2384277" y="5763692"/>
            <a:ext cx="1152525" cy="0"/>
          </a:xfrm>
          <a:prstGeom prst="line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da-DK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a-DK" dirty="0" smtClean="0"/>
              <a:t>Oversigt i vejkryds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262088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/>
            <a:endParaRPr lang="da-DK" sz="2000" i="1" dirty="0" smtClean="0"/>
          </a:p>
          <a:p>
            <a:pPr marL="0" indent="0"/>
            <a:endParaRPr lang="da-DK" sz="2000" i="1" dirty="0" smtClean="0"/>
          </a:p>
          <a:p>
            <a:pPr marL="0" indent="0"/>
            <a:endParaRPr lang="da-DK" sz="2000" i="1" dirty="0" smtClean="0"/>
          </a:p>
          <a:p>
            <a:pPr marL="0" indent="0">
              <a:buNone/>
            </a:pPr>
            <a:r>
              <a:rPr lang="da-DK" sz="2000" i="1" dirty="0" smtClean="0">
                <a:solidFill>
                  <a:schemeClr val="tx1"/>
                </a:solidFill>
              </a:rPr>
              <a:t>* Vandret primærvej; sikkerhedstillæg er indregnet</a:t>
            </a:r>
          </a:p>
          <a:p>
            <a:pPr marL="0" indent="0">
              <a:buNone/>
            </a:pPr>
            <a:r>
              <a:rPr lang="da-DK" sz="2000" i="1" dirty="0" err="1" smtClean="0">
                <a:solidFill>
                  <a:schemeClr val="tx1"/>
                </a:solidFill>
              </a:rPr>
              <a:t>l</a:t>
            </a:r>
            <a:r>
              <a:rPr lang="da-DK" sz="2000" i="1" baseline="-25000" dirty="0" err="1" smtClean="0">
                <a:solidFill>
                  <a:schemeClr val="tx1"/>
                </a:solidFill>
              </a:rPr>
              <a:t>s</a:t>
            </a:r>
            <a:r>
              <a:rPr lang="da-DK" sz="2000" i="1" dirty="0" smtClean="0">
                <a:solidFill>
                  <a:schemeClr val="tx1"/>
                </a:solidFill>
              </a:rPr>
              <a:t>: </a:t>
            </a:r>
            <a:r>
              <a:rPr lang="da-DK" sz="2000" dirty="0" smtClean="0">
                <a:solidFill>
                  <a:schemeClr val="tx1"/>
                </a:solidFill>
              </a:rPr>
              <a:t>3,0 m</a:t>
            </a:r>
          </a:p>
          <a:p>
            <a:pPr marL="0" indent="0">
              <a:buNone/>
            </a:pPr>
            <a:r>
              <a:rPr lang="da-DK" sz="2000" i="1" dirty="0" err="1" smtClean="0">
                <a:solidFill>
                  <a:schemeClr val="tx1"/>
                </a:solidFill>
              </a:rPr>
              <a:t>l</a:t>
            </a:r>
            <a:r>
              <a:rPr lang="da-DK" sz="2000" i="1" baseline="-25000" dirty="0" err="1" smtClean="0">
                <a:solidFill>
                  <a:schemeClr val="tx1"/>
                </a:solidFill>
              </a:rPr>
              <a:t>pc</a:t>
            </a:r>
            <a:r>
              <a:rPr lang="da-DK" sz="2000" i="1" dirty="0" smtClean="0">
                <a:solidFill>
                  <a:schemeClr val="tx1"/>
                </a:solidFill>
              </a:rPr>
              <a:t>: </a:t>
            </a:r>
            <a:r>
              <a:rPr lang="da-DK" sz="2000" dirty="0" smtClean="0">
                <a:solidFill>
                  <a:schemeClr val="tx1"/>
                </a:solidFill>
              </a:rPr>
              <a:t>55 m ved cykelsti med knallertkørsel</a:t>
            </a:r>
          </a:p>
          <a:p>
            <a:pPr marL="0" indent="0">
              <a:buNone/>
            </a:pPr>
            <a:r>
              <a:rPr lang="da-DK" sz="2000" i="1" dirty="0" err="1" smtClean="0">
                <a:solidFill>
                  <a:schemeClr val="tx1"/>
                </a:solidFill>
              </a:rPr>
              <a:t>l</a:t>
            </a:r>
            <a:r>
              <a:rPr lang="da-DK" sz="2000" i="1" baseline="-25000" dirty="0" err="1" smtClean="0">
                <a:solidFill>
                  <a:schemeClr val="tx1"/>
                </a:solidFill>
              </a:rPr>
              <a:t>pc</a:t>
            </a:r>
            <a:r>
              <a:rPr lang="da-DK" sz="2000" i="1" dirty="0" smtClean="0">
                <a:solidFill>
                  <a:schemeClr val="tx1"/>
                </a:solidFill>
              </a:rPr>
              <a:t>:</a:t>
            </a:r>
            <a:r>
              <a:rPr lang="da-DK" sz="2000" dirty="0" smtClean="0">
                <a:solidFill>
                  <a:schemeClr val="tx1"/>
                </a:solidFill>
              </a:rPr>
              <a:t> 43 m ved cykelsti med cykelkørsel</a:t>
            </a:r>
            <a:endParaRPr lang="da-DK" sz="2000" i="1" dirty="0" smtClean="0">
              <a:solidFill>
                <a:schemeClr val="tx1"/>
              </a:solidFill>
            </a:endParaRPr>
          </a:p>
          <a:p>
            <a:endParaRPr lang="da-DK" dirty="0"/>
          </a:p>
        </p:txBody>
      </p:sp>
      <p:graphicFrame>
        <p:nvGraphicFramePr>
          <p:cNvPr id="9" name="Tabel 8"/>
          <p:cNvGraphicFramePr>
            <a:graphicFrameLocks noGrp="1"/>
          </p:cNvGraphicFramePr>
          <p:nvPr/>
        </p:nvGraphicFramePr>
        <p:xfrm>
          <a:off x="323528" y="1844824"/>
          <a:ext cx="8496943" cy="7924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46549"/>
                <a:gridCol w="738864"/>
                <a:gridCol w="738864"/>
                <a:gridCol w="1034412"/>
                <a:gridCol w="1034412"/>
                <a:gridCol w="664979"/>
                <a:gridCol w="738863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Ønsket hastighed </a:t>
                      </a:r>
                      <a:r>
                        <a:rPr kumimoji="0" lang="da-DK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</a:t>
                      </a:r>
                      <a:r>
                        <a:rPr kumimoji="0" lang="da-DK" sz="2000" u="none" strike="noStrike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ø</a:t>
                      </a:r>
                      <a:r>
                        <a:rPr kumimoji="0" lang="da-DK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(km/h)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Oversigtslængde* </a:t>
                      </a:r>
                      <a:r>
                        <a:rPr kumimoji="0" lang="da-DK" sz="20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</a:t>
                      </a:r>
                      <a:r>
                        <a:rPr kumimoji="0" lang="da-DK" sz="2000" i="1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0" lang="da-DK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(m)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115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140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165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195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225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250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79712" y="4509120"/>
            <a:ext cx="5184775" cy="2009775"/>
          </a:xfrm>
          <a:prstGeom prst="rect">
            <a:avLst/>
          </a:prstGeom>
          <a:noFill/>
          <a:ln w="9525" cap="flat">
            <a:solidFill>
              <a:srgbClr val="546F8F"/>
            </a:solidFill>
            <a:headEnd w="med" len="med"/>
            <a:tailEnd w="med" len="med"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a-DK" dirty="0" smtClean="0"/>
              <a:t>Oversigt i vejkryds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18002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 smtClean="0">
                <a:solidFill>
                  <a:schemeClr val="tx1"/>
                </a:solidFill>
              </a:rPr>
              <a:t>Trafikanter på sekundærvejen i et prioriteret kryds skal have stopsigt til vigepligtsafmærkningen – de skal kunne se kørebanen foran sig i en afstand svarende til standselængden.</a:t>
            </a:r>
          </a:p>
          <a:p>
            <a:pPr marL="0" indent="0">
              <a:buNone/>
            </a:pPr>
            <a:endParaRPr lang="da-DK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2000" dirty="0" smtClean="0">
                <a:solidFill>
                  <a:schemeClr val="tx1"/>
                </a:solidFill>
              </a:rPr>
              <a:t>I modsat fald skal der </a:t>
            </a:r>
            <a:r>
              <a:rPr lang="da-DK" sz="2000" dirty="0" smtClean="0">
                <a:solidFill>
                  <a:schemeClr val="tx1"/>
                </a:solidFill>
              </a:rPr>
              <a:t>forvarsles</a:t>
            </a:r>
            <a:endParaRPr lang="da-DK" dirty="0">
              <a:solidFill>
                <a:schemeClr val="tx1"/>
              </a:solidFill>
            </a:endParaRPr>
          </a:p>
        </p:txBody>
      </p:sp>
      <p:graphicFrame>
        <p:nvGraphicFramePr>
          <p:cNvPr id="6" name="Group 45"/>
          <p:cNvGraphicFramePr>
            <a:graphicFrameLocks/>
          </p:cNvGraphicFramePr>
          <p:nvPr/>
        </p:nvGraphicFramePr>
        <p:xfrm>
          <a:off x="251520" y="3573016"/>
          <a:ext cx="8640961" cy="893763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3457118"/>
                <a:gridCol w="863362"/>
                <a:gridCol w="863362"/>
                <a:gridCol w="865198"/>
                <a:gridCol w="863362"/>
                <a:gridCol w="865197"/>
                <a:gridCol w="863362"/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Ønsket hastighed </a:t>
                      </a:r>
                      <a:r>
                        <a:rPr kumimoji="0" lang="da-DK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kumimoji="0" lang="da-DK" sz="200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ø</a:t>
                      </a:r>
                      <a:r>
                        <a:rPr kumimoji="0" lang="da-DK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(km/h)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Stopsigtelængde* (m)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kumimoji="0" lang="da-DK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185</a:t>
                      </a: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2216604" y="4427820"/>
            <a:ext cx="6666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a-DK" sz="1600" b="0" i="1" dirty="0">
                <a:solidFill>
                  <a:srgbClr val="546F8F"/>
                </a:solidFill>
              </a:rPr>
              <a:t>* Vandret sekundærvej, sikkerhedstillæg indregnet</a:t>
            </a:r>
            <a:r>
              <a:rPr lang="da-DK" dirty="0"/>
              <a:t> </a:t>
            </a:r>
          </a:p>
        </p:txBody>
      </p:sp>
      <p:pic>
        <p:nvPicPr>
          <p:cNvPr id="8" name="Picture 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4509120"/>
            <a:ext cx="1908000" cy="2135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a-DK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Krydstyper</a:t>
            </a:r>
            <a:endParaRPr lang="da-DK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b="1" dirty="0" smtClean="0"/>
              <a:t>Egentlige kryds</a:t>
            </a:r>
          </a:p>
          <a:p>
            <a:pPr marL="0" indent="0"/>
            <a:r>
              <a:rPr lang="da-DK" dirty="0" smtClean="0"/>
              <a:t>Prioriterede vejkryds 	(T)</a:t>
            </a:r>
          </a:p>
          <a:p>
            <a:pPr marL="0" indent="0"/>
            <a:r>
              <a:rPr lang="da-DK" dirty="0" smtClean="0">
                <a:solidFill>
                  <a:srgbClr val="A50021"/>
                </a:solidFill>
              </a:rPr>
              <a:t>Prioriterede firevejskryds</a:t>
            </a:r>
          </a:p>
          <a:p>
            <a:pPr marL="0" indent="0"/>
            <a:r>
              <a:rPr lang="da-DK" dirty="0" smtClean="0"/>
              <a:t>Forsatte kryds 		(F)</a:t>
            </a:r>
          </a:p>
          <a:p>
            <a:pPr marL="0" indent="0"/>
            <a:r>
              <a:rPr lang="da-DK" dirty="0" smtClean="0"/>
              <a:t>Rundkørsler 		(R)</a:t>
            </a:r>
          </a:p>
          <a:p>
            <a:pPr marL="0" indent="0"/>
            <a:r>
              <a:rPr lang="da-DK" dirty="0" smtClean="0"/>
              <a:t>Signalregulerede kryds 	(S)</a:t>
            </a:r>
          </a:p>
          <a:p>
            <a:pPr marL="0" indent="0"/>
            <a:r>
              <a:rPr lang="da-DK" dirty="0" smtClean="0"/>
              <a:t>Toplanskryds</a:t>
            </a:r>
          </a:p>
          <a:p>
            <a:pPr marL="0" indent="0"/>
            <a:r>
              <a:rPr lang="da-DK" dirty="0" smtClean="0">
                <a:solidFill>
                  <a:srgbClr val="97A9BC"/>
                </a:solidFill>
              </a:rPr>
              <a:t>- Forbindelsesanlæg</a:t>
            </a:r>
          </a:p>
          <a:p>
            <a:pPr marL="0" indent="0"/>
            <a:r>
              <a:rPr lang="da-DK" dirty="0" smtClean="0">
                <a:solidFill>
                  <a:srgbClr val="97A9BC"/>
                </a:solidFill>
              </a:rPr>
              <a:t>- Tilslutningsanlæg</a:t>
            </a:r>
          </a:p>
          <a:p>
            <a:pPr marL="0" indent="0"/>
            <a:endParaRPr lang="da-DK" dirty="0" smtClean="0"/>
          </a:p>
          <a:p>
            <a:pPr marL="0" indent="0">
              <a:buNone/>
            </a:pPr>
            <a:r>
              <a:rPr lang="da-DK" b="1" dirty="0" smtClean="0"/>
              <a:t>Uegentlige kryds</a:t>
            </a:r>
          </a:p>
          <a:p>
            <a:pPr marL="0" indent="0"/>
            <a:r>
              <a:rPr lang="da-DK" dirty="0" err="1" smtClean="0"/>
              <a:t>Niveaufrie</a:t>
            </a:r>
            <a:r>
              <a:rPr lang="da-DK" dirty="0" smtClean="0"/>
              <a:t> skæringer</a:t>
            </a:r>
          </a:p>
          <a:p>
            <a:pPr marL="0" indent="0"/>
            <a:r>
              <a:rPr lang="da-DK" dirty="0" smtClean="0"/>
              <a:t>Overkørsler</a:t>
            </a:r>
            <a:endParaRPr lang="da-DK" dirty="0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635896" y="2780928"/>
            <a:ext cx="2811463" cy="3962400"/>
          </a:xfrm>
          <a:prstGeom prst="rect">
            <a:avLst/>
          </a:prstGeom>
          <a:noFill/>
          <a:ln w="9525" cap="flat">
            <a:solidFill>
              <a:srgbClr val="546F8F"/>
            </a:solidFill>
            <a:headEnd w="med" len="med"/>
            <a:tailEnd w="med" len="med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2" name="Picture 1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32622" y="1725563"/>
            <a:ext cx="1187450" cy="695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6838" y="1700808"/>
            <a:ext cx="1187450" cy="53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2902" y="2642295"/>
            <a:ext cx="1187450" cy="1074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844824"/>
            <a:ext cx="1187450" cy="550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3325862"/>
            <a:ext cx="1187450" cy="1111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7827" y="4235995"/>
            <a:ext cx="1152525" cy="10652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8" name="Picture 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6305" y="5158060"/>
            <a:ext cx="1146175" cy="1511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a-DK" dirty="0" smtClean="0"/>
              <a:t>Krydsvarianter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sz="2800" b="1" dirty="0" smtClean="0"/>
              <a:t>Sekundærhelle</a:t>
            </a:r>
          </a:p>
          <a:p>
            <a:pPr marL="457200" indent="-457200"/>
            <a:r>
              <a:rPr lang="da-DK" dirty="0" smtClean="0"/>
              <a:t>Kantstensbegrænsede</a:t>
            </a:r>
            <a:endParaRPr lang="da-DK" dirty="0" smtClean="0"/>
          </a:p>
          <a:p>
            <a:pPr marL="457200" indent="-457200"/>
            <a:r>
              <a:rPr lang="da-DK" dirty="0" smtClean="0"/>
              <a:t>synliggør </a:t>
            </a:r>
            <a:r>
              <a:rPr lang="da-DK" dirty="0" smtClean="0"/>
              <a:t>kryds for alle trafikanter</a:t>
            </a:r>
          </a:p>
          <a:p>
            <a:pPr marL="457200" indent="-457200"/>
            <a:r>
              <a:rPr lang="da-DK" dirty="0" smtClean="0"/>
              <a:t>dæmper hastigheden for svingende</a:t>
            </a:r>
          </a:p>
          <a:p>
            <a:pPr marL="457200" indent="-457200"/>
            <a:r>
              <a:rPr lang="da-DK" dirty="0" smtClean="0"/>
              <a:t>giver fodgængere støttepunkt</a:t>
            </a:r>
          </a:p>
          <a:p>
            <a:pPr marL="457200" indent="-457200"/>
            <a:r>
              <a:rPr lang="da-DK" dirty="0" smtClean="0"/>
              <a:t>placerer </a:t>
            </a:r>
            <a:r>
              <a:rPr lang="da-DK" dirty="0" err="1" smtClean="0"/>
              <a:t>indsvingende</a:t>
            </a:r>
            <a:r>
              <a:rPr lang="da-DK" dirty="0" smtClean="0"/>
              <a:t> trafikanter</a:t>
            </a:r>
          </a:p>
          <a:p>
            <a:pPr marL="457200" indent="-457200"/>
            <a:r>
              <a:rPr lang="da-DK" dirty="0" smtClean="0"/>
              <a:t>giver mulighed for placering af tavler</a:t>
            </a:r>
          </a:p>
          <a:p>
            <a:pPr marL="457200" indent="-457200"/>
            <a:r>
              <a:rPr lang="da-DK" dirty="0" smtClean="0"/>
              <a:t>kantstensbegrænsning </a:t>
            </a:r>
            <a:r>
              <a:rPr lang="da-DK" dirty="0" smtClean="0"/>
              <a:t>kan påkøres</a:t>
            </a:r>
          </a:p>
          <a:p>
            <a:pPr marL="457200" indent="-457200"/>
            <a:r>
              <a:rPr lang="da-DK" dirty="0" smtClean="0"/>
              <a:t>kan </a:t>
            </a:r>
            <a:r>
              <a:rPr lang="da-DK" dirty="0" smtClean="0"/>
              <a:t>ved ombygning af uhelds-belastede firvejskryds forskyde sekundærtrafikvejens </a:t>
            </a:r>
            <a:r>
              <a:rPr lang="da-DK" dirty="0" err="1" smtClean="0"/>
              <a:t>tilfarter</a:t>
            </a:r>
            <a:r>
              <a:rPr lang="da-DK" dirty="0" smtClean="0"/>
              <a:t> lidt i forhold til </a:t>
            </a:r>
            <a:r>
              <a:rPr lang="da-DK" dirty="0" err="1" smtClean="0"/>
              <a:t>overforliggende</a:t>
            </a:r>
            <a:r>
              <a:rPr lang="da-DK" dirty="0" smtClean="0"/>
              <a:t> frafarter</a:t>
            </a:r>
            <a:endParaRPr lang="da-DK" dirty="0"/>
          </a:p>
        </p:txBody>
      </p:sp>
      <p:graphicFrame>
        <p:nvGraphicFramePr>
          <p:cNvPr id="5" name="Group 18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3657600" cy="4663440"/>
        </p:xfrm>
        <a:graphic>
          <a:graphicData uri="http://schemas.openxmlformats.org/drawingml/2006/table">
            <a:tbl>
              <a:tblPr/>
              <a:tblGrid>
                <a:gridCol w="1873250"/>
                <a:gridCol w="431800"/>
                <a:gridCol w="431800"/>
                <a:gridCol w="431800"/>
                <a:gridCol w="488950"/>
              </a:tblGrid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Sekundærhelle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Primær kanalisering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Ekstra bredt midterareal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Ekstra gennemfartsspor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Højresvingsspor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Højreindsvingsspor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Shuntspor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Passagelomme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Flettestrækning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Cykelsti eller –bane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Svingforbud mv.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Hastighedsbegrænsning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Stop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1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7086" y="314226"/>
            <a:ext cx="1898650" cy="1098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a-DK" dirty="0" smtClean="0"/>
              <a:t>Krydsvarianter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sz="2800" b="1" dirty="0" smtClean="0"/>
              <a:t>Primær kanalisering</a:t>
            </a:r>
          </a:p>
          <a:p>
            <a:pPr marL="457200" indent="-457200"/>
            <a:r>
              <a:rPr lang="da-DK" dirty="0" smtClean="0"/>
              <a:t>spærreflade, </a:t>
            </a:r>
            <a:r>
              <a:rPr lang="da-DK" dirty="0" err="1" smtClean="0"/>
              <a:t>kanstensbegrænsede</a:t>
            </a:r>
            <a:r>
              <a:rPr lang="da-DK" dirty="0" smtClean="0"/>
              <a:t> heller eller rabatareal uden kantsten</a:t>
            </a:r>
          </a:p>
          <a:p>
            <a:pPr marL="457200" indent="-457200"/>
            <a:r>
              <a:rPr lang="da-DK" dirty="0" smtClean="0"/>
              <a:t>forebygger </a:t>
            </a:r>
            <a:r>
              <a:rPr lang="da-DK" dirty="0" smtClean="0"/>
              <a:t>bagendekollisioner</a:t>
            </a:r>
          </a:p>
          <a:p>
            <a:pPr marL="457200" indent="-457200"/>
            <a:r>
              <a:rPr lang="da-DK" dirty="0" smtClean="0"/>
              <a:t>forbedre krydsets synlighed</a:t>
            </a:r>
          </a:p>
          <a:p>
            <a:pPr marL="457200" indent="-457200"/>
            <a:r>
              <a:rPr lang="da-DK" dirty="0" smtClean="0"/>
              <a:t>adskiller modkørende trafikstrømme</a:t>
            </a:r>
          </a:p>
          <a:p>
            <a:pPr marL="457200" indent="-457200"/>
            <a:r>
              <a:rPr lang="da-DK" dirty="0" smtClean="0"/>
              <a:t>definerer konfliktområder</a:t>
            </a:r>
          </a:p>
          <a:p>
            <a:pPr marL="457200" indent="-457200"/>
            <a:r>
              <a:rPr lang="da-DK" dirty="0" smtClean="0"/>
              <a:t>begrænser overhaling</a:t>
            </a:r>
          </a:p>
          <a:p>
            <a:pPr marL="457200" indent="-457200"/>
            <a:r>
              <a:rPr lang="da-DK" dirty="0" smtClean="0"/>
              <a:t>dæmper hastigheden</a:t>
            </a:r>
          </a:p>
          <a:p>
            <a:pPr marL="457200" indent="-457200"/>
            <a:r>
              <a:rPr lang="da-DK" dirty="0" smtClean="0"/>
              <a:t>skaber beskyttet venteareal for venstresvingende</a:t>
            </a:r>
          </a:p>
          <a:p>
            <a:pPr marL="457200" indent="-457200"/>
            <a:r>
              <a:rPr lang="da-DK" dirty="0" smtClean="0"/>
              <a:t>kan give lette trafikanter støttepunkt</a:t>
            </a:r>
          </a:p>
          <a:p>
            <a:pPr marL="457200" indent="-457200"/>
            <a:r>
              <a:rPr lang="da-DK" dirty="0" smtClean="0"/>
              <a:t>øger </a:t>
            </a:r>
            <a:r>
              <a:rPr lang="da-DK" dirty="0" smtClean="0"/>
              <a:t>arealbehovet</a:t>
            </a:r>
            <a:endParaRPr lang="da-DK" dirty="0"/>
          </a:p>
        </p:txBody>
      </p:sp>
      <p:graphicFrame>
        <p:nvGraphicFramePr>
          <p:cNvPr id="5" name="Group 18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3657600" cy="4663440"/>
        </p:xfrm>
        <a:graphic>
          <a:graphicData uri="http://schemas.openxmlformats.org/drawingml/2006/table">
            <a:tbl>
              <a:tblPr/>
              <a:tblGrid>
                <a:gridCol w="1873250"/>
                <a:gridCol w="431800"/>
                <a:gridCol w="431800"/>
                <a:gridCol w="431800"/>
                <a:gridCol w="488950"/>
              </a:tblGrid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Sekundærhelle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Primær kanalisering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Ekstra bredt midterareal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Ekstra gennemfartsspor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Højresvingsspor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Højreindsvingsspor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Shuntspor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Passagelomme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Flettestrækning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Cykelsti eller –bane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Svingforbud mv.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Hastighedsbegrænsning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Stop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995" y="305594"/>
            <a:ext cx="2690813" cy="819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a-DK" dirty="0" smtClean="0"/>
              <a:t>Krydsvarianter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sz="2600" b="1" dirty="0" smtClean="0"/>
              <a:t>Ekstra bredt midterareal</a:t>
            </a:r>
          </a:p>
          <a:p>
            <a:pPr marL="457200" indent="-457200"/>
            <a:r>
              <a:rPr lang="da-DK" sz="2200" dirty="0" smtClean="0"/>
              <a:t>5-6 m bredt for at give plads til personbil – bredere hvis behov for en lastbil i midterarealet</a:t>
            </a:r>
          </a:p>
          <a:p>
            <a:pPr marL="457200" indent="-457200"/>
            <a:r>
              <a:rPr lang="da-DK" sz="2200" dirty="0" smtClean="0"/>
              <a:t>muliggør </a:t>
            </a:r>
            <a:r>
              <a:rPr lang="da-DK" sz="2200" dirty="0" smtClean="0"/>
              <a:t>krydsning i to etaper</a:t>
            </a:r>
          </a:p>
          <a:p>
            <a:pPr marL="457200" indent="-457200"/>
            <a:r>
              <a:rPr lang="da-DK" sz="2200" dirty="0" smtClean="0"/>
              <a:t>øget kapacitet for </a:t>
            </a:r>
            <a:r>
              <a:rPr lang="da-DK" sz="2200" dirty="0" err="1" smtClean="0"/>
              <a:t>venstreindsving</a:t>
            </a:r>
            <a:endParaRPr lang="da-DK" sz="2200" dirty="0" smtClean="0"/>
          </a:p>
          <a:p>
            <a:pPr marL="457200" indent="-457200"/>
            <a:r>
              <a:rPr lang="da-DK" sz="2200" dirty="0" smtClean="0"/>
              <a:t>ø</a:t>
            </a:r>
            <a:r>
              <a:rPr lang="da-DK" sz="2200" dirty="0" smtClean="0"/>
              <a:t>get bredde </a:t>
            </a:r>
            <a:r>
              <a:rPr lang="da-DK" sz="2200" dirty="0" smtClean="0"/>
              <a:t>og arealbehov</a:t>
            </a:r>
          </a:p>
          <a:p>
            <a:pPr marL="457200" indent="-457200"/>
            <a:r>
              <a:rPr lang="da-DK" sz="2200" dirty="0" smtClean="0"/>
              <a:t>øgede krav til sekundærtrafikanter –  sikkerhedsmæssigt problematisk</a:t>
            </a:r>
          </a:p>
          <a:p>
            <a:pPr marL="457200" indent="-457200"/>
            <a:r>
              <a:rPr lang="da-DK" sz="2200" dirty="0" smtClean="0"/>
              <a:t>bør ikke kombineres med to gennemgående spor pr. retning på primærvej</a:t>
            </a:r>
            <a:endParaRPr lang="da-DK" sz="2200" dirty="0"/>
          </a:p>
        </p:txBody>
      </p:sp>
      <p:graphicFrame>
        <p:nvGraphicFramePr>
          <p:cNvPr id="5" name="Group 18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3657600" cy="4663440"/>
        </p:xfrm>
        <a:graphic>
          <a:graphicData uri="http://schemas.openxmlformats.org/drawingml/2006/table">
            <a:tbl>
              <a:tblPr/>
              <a:tblGrid>
                <a:gridCol w="1873250"/>
                <a:gridCol w="431800"/>
                <a:gridCol w="431800"/>
                <a:gridCol w="431800"/>
                <a:gridCol w="488950"/>
              </a:tblGrid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Sekundærhelle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Primær kanalisering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Ekstra bredt midterareal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Ekstra gennemfartsspor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Højresvingsspor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Højreindsvingsspor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Shuntspor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Passagelomme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Flettestrækning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Cykelsti eller –bane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Svingforbud mv.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Hastighedsbegrænsning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Stop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306164"/>
            <a:ext cx="2762250" cy="890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a-DK" dirty="0" smtClean="0"/>
              <a:t>Krydsvarianter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a-DK" sz="2600" b="1" dirty="0" smtClean="0"/>
              <a:t>Ekstra gennemfartsspor</a:t>
            </a:r>
          </a:p>
          <a:p>
            <a:pPr marL="457200" indent="-457200">
              <a:lnSpc>
                <a:spcPct val="90000"/>
              </a:lnSpc>
            </a:pPr>
            <a:r>
              <a:rPr lang="da-DK" sz="2000" dirty="0" smtClean="0"/>
              <a:t>antal </a:t>
            </a:r>
            <a:r>
              <a:rPr lang="da-DK" sz="2000" dirty="0" err="1" smtClean="0"/>
              <a:t>ligeudspor</a:t>
            </a:r>
            <a:r>
              <a:rPr lang="da-DK" sz="2000" dirty="0" smtClean="0"/>
              <a:t> </a:t>
            </a:r>
            <a:r>
              <a:rPr lang="da-DK" sz="2000" b="1" dirty="0" smtClean="0"/>
              <a:t>skal</a:t>
            </a:r>
            <a:r>
              <a:rPr lang="da-DK" sz="2000" dirty="0" smtClean="0"/>
              <a:t> være ens i </a:t>
            </a:r>
            <a:r>
              <a:rPr lang="da-DK" sz="2000" dirty="0" err="1" smtClean="0"/>
              <a:t>tilfart</a:t>
            </a:r>
            <a:r>
              <a:rPr lang="da-DK" sz="2000" dirty="0" smtClean="0"/>
              <a:t> og </a:t>
            </a:r>
            <a:r>
              <a:rPr lang="da-DK" sz="2000" dirty="0" err="1" smtClean="0"/>
              <a:t>overforliggende</a:t>
            </a:r>
            <a:r>
              <a:rPr lang="da-DK" sz="2000" dirty="0" smtClean="0"/>
              <a:t> frafart</a:t>
            </a:r>
          </a:p>
          <a:p>
            <a:pPr marL="457200" indent="-457200">
              <a:lnSpc>
                <a:spcPct val="90000"/>
              </a:lnSpc>
            </a:pPr>
            <a:r>
              <a:rPr lang="da-DK" sz="2000" dirty="0" smtClean="0"/>
              <a:t>øger </a:t>
            </a:r>
            <a:r>
              <a:rPr lang="da-DK" sz="2000" dirty="0" smtClean="0"/>
              <a:t>kapacitet og fremkommelighed</a:t>
            </a:r>
          </a:p>
          <a:p>
            <a:pPr marL="457200" indent="-457200">
              <a:lnSpc>
                <a:spcPct val="90000"/>
              </a:lnSpc>
            </a:pPr>
            <a:r>
              <a:rPr lang="da-DK" sz="2000" dirty="0" smtClean="0"/>
              <a:t>kan være sikkerhedsmæssigt fordelagtigt på 4-sporede veje</a:t>
            </a:r>
          </a:p>
          <a:p>
            <a:pPr marL="457200" indent="-457200">
              <a:lnSpc>
                <a:spcPct val="90000"/>
              </a:lnSpc>
            </a:pPr>
            <a:r>
              <a:rPr lang="da-DK" sz="2000" dirty="0" smtClean="0"/>
              <a:t>øger </a:t>
            </a:r>
            <a:r>
              <a:rPr lang="da-DK" sz="2000" dirty="0" smtClean="0"/>
              <a:t>krydsstørrelsen og arealbehovet</a:t>
            </a:r>
          </a:p>
          <a:p>
            <a:pPr marL="457200" indent="-457200">
              <a:lnSpc>
                <a:spcPct val="90000"/>
              </a:lnSpc>
            </a:pPr>
            <a:r>
              <a:rPr lang="da-DK" sz="2000" dirty="0" smtClean="0"/>
              <a:t>giver trafikanterne flere strømme at forholde sig til</a:t>
            </a:r>
          </a:p>
          <a:p>
            <a:pPr marL="457200" indent="-457200">
              <a:lnSpc>
                <a:spcPct val="90000"/>
              </a:lnSpc>
            </a:pPr>
            <a:r>
              <a:rPr lang="da-DK" sz="2000" dirty="0" smtClean="0"/>
              <a:t>venstresving </a:t>
            </a:r>
            <a:r>
              <a:rPr lang="da-DK" sz="2000" dirty="0" smtClean="0"/>
              <a:t>over ekstra gennemfartsspor bør forbydes eller reguleres separat ved bundet venstresving</a:t>
            </a:r>
            <a:endParaRPr lang="da-DK" sz="2000" dirty="0"/>
          </a:p>
        </p:txBody>
      </p:sp>
      <p:graphicFrame>
        <p:nvGraphicFramePr>
          <p:cNvPr id="5" name="Group 18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3657600" cy="4663440"/>
        </p:xfrm>
        <a:graphic>
          <a:graphicData uri="http://schemas.openxmlformats.org/drawingml/2006/table">
            <a:tbl>
              <a:tblPr/>
              <a:tblGrid>
                <a:gridCol w="1873250"/>
                <a:gridCol w="431800"/>
                <a:gridCol w="431800"/>
                <a:gridCol w="431800"/>
                <a:gridCol w="488950"/>
              </a:tblGrid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Sekundærhelle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Primær kanalisering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Ekstra bredt midterareal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Ekstra gennemfartsspor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Højresvingsspor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Højreindsvingsspor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Shuntspor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Passagelomme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Flettestrækning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Cykelsti eller –bane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Svingforbud mv.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Hastighedsbegrænsning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Stop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16632"/>
            <a:ext cx="3657600" cy="139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a-DK" dirty="0" smtClean="0"/>
              <a:t>Krydsvarianter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sz="2800" b="1" dirty="0" smtClean="0"/>
              <a:t>Højresvingsspor</a:t>
            </a:r>
          </a:p>
          <a:p>
            <a:pPr marL="457200" indent="-457200"/>
            <a:r>
              <a:rPr lang="da-DK" dirty="0" smtClean="0"/>
              <a:t>kilestrækning, decelerations-strækning, </a:t>
            </a:r>
            <a:r>
              <a:rPr lang="da-DK" dirty="0" err="1" smtClean="0"/>
              <a:t>køstrækning</a:t>
            </a:r>
            <a:endParaRPr lang="da-DK" dirty="0" smtClean="0"/>
          </a:p>
          <a:p>
            <a:pPr marL="457200" indent="-457200"/>
            <a:r>
              <a:rPr lang="da-DK" dirty="0" smtClean="0"/>
              <a:t>beskytter </a:t>
            </a:r>
            <a:r>
              <a:rPr lang="da-DK" dirty="0" smtClean="0"/>
              <a:t>højresvingende mod påkørsel bagfra</a:t>
            </a:r>
          </a:p>
          <a:p>
            <a:pPr marL="457200" indent="-457200"/>
            <a:r>
              <a:rPr lang="da-DK" dirty="0" smtClean="0"/>
              <a:t>øger fremkommelighed for </a:t>
            </a:r>
            <a:r>
              <a:rPr lang="da-DK" dirty="0" err="1" smtClean="0"/>
              <a:t>ligeud-kørende</a:t>
            </a:r>
            <a:endParaRPr lang="da-DK" dirty="0" smtClean="0"/>
          </a:p>
          <a:p>
            <a:pPr marL="457200" indent="-457200"/>
            <a:r>
              <a:rPr lang="da-DK" dirty="0" smtClean="0"/>
              <a:t>bedrer mulighed for at se cyklister</a:t>
            </a:r>
          </a:p>
          <a:p>
            <a:pPr marL="457200" indent="-457200"/>
            <a:r>
              <a:rPr lang="da-DK" dirty="0" smtClean="0"/>
              <a:t>øger </a:t>
            </a:r>
            <a:r>
              <a:rPr lang="da-DK" dirty="0" smtClean="0"/>
              <a:t>krydsstørrelse</a:t>
            </a:r>
          </a:p>
          <a:p>
            <a:pPr marL="457200" indent="-457200"/>
            <a:r>
              <a:rPr lang="da-DK" dirty="0" smtClean="0"/>
              <a:t>giver flere strømme at forholde sig til</a:t>
            </a:r>
          </a:p>
          <a:p>
            <a:pPr marL="457200" indent="-457200"/>
            <a:r>
              <a:rPr lang="da-DK" dirty="0" smtClean="0"/>
              <a:t>kan spærre sekundærvejens oversigt</a:t>
            </a:r>
          </a:p>
          <a:p>
            <a:pPr marL="457200" indent="-457200"/>
            <a:r>
              <a:rPr lang="da-DK" dirty="0" smtClean="0"/>
              <a:t>kan dæmpe hastighedsnedsættelse hos </a:t>
            </a:r>
            <a:r>
              <a:rPr lang="da-DK" dirty="0" err="1" smtClean="0"/>
              <a:t>ligeudkørende</a:t>
            </a:r>
            <a:r>
              <a:rPr lang="da-DK" dirty="0" smtClean="0"/>
              <a:t> primærtrafik</a:t>
            </a:r>
            <a:endParaRPr lang="da-DK" dirty="0"/>
          </a:p>
        </p:txBody>
      </p:sp>
      <p:graphicFrame>
        <p:nvGraphicFramePr>
          <p:cNvPr id="5" name="Group 18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3657600" cy="4663440"/>
        </p:xfrm>
        <a:graphic>
          <a:graphicData uri="http://schemas.openxmlformats.org/drawingml/2006/table">
            <a:tbl>
              <a:tblPr/>
              <a:tblGrid>
                <a:gridCol w="1873250"/>
                <a:gridCol w="431800"/>
                <a:gridCol w="431800"/>
                <a:gridCol w="431800"/>
                <a:gridCol w="488950"/>
              </a:tblGrid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Sekundærhelle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Primær kanalisering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Ekstra bredt midterareal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Ekstra gennemfartsspor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Højresvingsspor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Højreindsvingsspor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Shuntspor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Passagelomme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Flettestrækning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Cykelsti eller –bane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Svingforbud mv.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Hastighedsbegrænsning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Stop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5450" y="279053"/>
            <a:ext cx="2546350" cy="701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a-DK" dirty="0" smtClean="0"/>
              <a:t>Krydsvarianter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a-DK" sz="2800" b="1" dirty="0" err="1" smtClean="0"/>
              <a:t>Højreindsvingsspor</a:t>
            </a:r>
            <a:r>
              <a:rPr lang="da-DK" sz="2800" b="1" dirty="0" smtClean="0"/>
              <a:t> </a:t>
            </a:r>
            <a:r>
              <a:rPr lang="da-DK" sz="2800" dirty="0" smtClean="0"/>
              <a:t>(fletning)</a:t>
            </a:r>
          </a:p>
          <a:p>
            <a:pPr marL="457200" indent="-457200"/>
            <a:r>
              <a:rPr lang="da-DK" dirty="0" smtClean="0"/>
              <a:t>kun på primærvejen</a:t>
            </a:r>
          </a:p>
          <a:p>
            <a:pPr marL="457200" indent="-457200"/>
            <a:r>
              <a:rPr lang="da-DK" dirty="0" smtClean="0"/>
              <a:t>kun når der ikke er cykel- eller knallerttrafik på </a:t>
            </a:r>
            <a:r>
              <a:rPr lang="da-DK" dirty="0" err="1" smtClean="0"/>
              <a:t>priværvejen</a:t>
            </a:r>
            <a:endParaRPr lang="da-DK" dirty="0" smtClean="0"/>
          </a:p>
          <a:p>
            <a:pPr marL="457200" indent="-457200"/>
            <a:r>
              <a:rPr lang="da-DK" dirty="0" smtClean="0"/>
              <a:t>kombineres med en trekanthelle</a:t>
            </a:r>
          </a:p>
          <a:p>
            <a:pPr marL="457200" indent="-457200"/>
            <a:r>
              <a:rPr lang="da-DK" dirty="0" smtClean="0"/>
              <a:t>afvikling </a:t>
            </a:r>
            <a:r>
              <a:rPr lang="da-DK" dirty="0" smtClean="0"/>
              <a:t>af store højresvingsstrømme</a:t>
            </a:r>
          </a:p>
          <a:p>
            <a:pPr marL="457200" indent="-457200"/>
            <a:r>
              <a:rPr lang="da-DK" dirty="0" smtClean="0"/>
              <a:t>især hvor der efter højresvinget er stærk stigning</a:t>
            </a:r>
          </a:p>
          <a:p>
            <a:pPr marL="457200" indent="-457200"/>
            <a:r>
              <a:rPr lang="da-DK" dirty="0" smtClean="0"/>
              <a:t>strider </a:t>
            </a:r>
            <a:r>
              <a:rPr lang="da-DK" dirty="0" smtClean="0"/>
              <a:t>mod forudsætning om ubetinget vigepligt</a:t>
            </a:r>
          </a:p>
          <a:p>
            <a:pPr marL="457200" indent="-457200"/>
            <a:r>
              <a:rPr lang="da-DK" dirty="0" smtClean="0"/>
              <a:t>øger krydskompleksitet</a:t>
            </a:r>
          </a:p>
          <a:p>
            <a:pPr marL="457200" indent="-457200"/>
            <a:r>
              <a:rPr lang="da-DK" dirty="0" smtClean="0"/>
              <a:t>forringet sikkerhed for lette trafikanter</a:t>
            </a:r>
          </a:p>
          <a:p>
            <a:pPr marL="457200" indent="-457200"/>
            <a:r>
              <a:rPr lang="da-DK" dirty="0" smtClean="0"/>
              <a:t>øget risiko for bagendekollision</a:t>
            </a:r>
            <a:endParaRPr lang="da-DK" dirty="0"/>
          </a:p>
        </p:txBody>
      </p:sp>
      <p:graphicFrame>
        <p:nvGraphicFramePr>
          <p:cNvPr id="5" name="Group 18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3657600" cy="4663440"/>
        </p:xfrm>
        <a:graphic>
          <a:graphicData uri="http://schemas.openxmlformats.org/drawingml/2006/table">
            <a:tbl>
              <a:tblPr/>
              <a:tblGrid>
                <a:gridCol w="1873250"/>
                <a:gridCol w="431800"/>
                <a:gridCol w="431800"/>
                <a:gridCol w="431800"/>
                <a:gridCol w="488950"/>
              </a:tblGrid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Sekundærhelle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Primær kanalisering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Ekstra bredt midterareal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Ekstra gennemfartsspor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Højresvingsspor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Højreindsvingsspor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Shuntspor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Passagelomme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Flettestrækning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Cykelsti eller –bane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Svingforbud mv.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Hastighedsbegrænsning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Stop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677A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677A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2011" y="279177"/>
            <a:ext cx="1863725" cy="917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0-5 Valg af vejkryds">
  <a:themeElements>
    <a:clrScheme name="AAU - BOLE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46F8F"/>
      </a:accent1>
      <a:accent2>
        <a:srgbClr val="758BA4"/>
      </a:accent2>
      <a:accent3>
        <a:srgbClr val="97A9BC"/>
      </a:accent3>
      <a:accent4>
        <a:srgbClr val="CAD2DC"/>
      </a:accent4>
      <a:accent5>
        <a:srgbClr val="C00000"/>
      </a:accent5>
      <a:accent6>
        <a:srgbClr val="008000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2010-5 Valg af vejkryds</Template>
  <TotalTime>117</TotalTime>
  <Words>1922</Words>
  <Application>Microsoft Office PowerPoint</Application>
  <PresentationFormat>Skærmshow (4:3)</PresentationFormat>
  <Paragraphs>1082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23</vt:i4>
      </vt:variant>
    </vt:vector>
  </HeadingPairs>
  <TitlesOfParts>
    <vt:vector size="24" baseType="lpstr">
      <vt:lpstr>2010-5 Valg af vejkryds</vt:lpstr>
      <vt:lpstr>Valg af kryds</vt:lpstr>
      <vt:lpstr>Agenda</vt:lpstr>
      <vt:lpstr>Krydstyper</vt:lpstr>
      <vt:lpstr>Krydsvarianter</vt:lpstr>
      <vt:lpstr>Krydsvarianter</vt:lpstr>
      <vt:lpstr>Krydsvarianter</vt:lpstr>
      <vt:lpstr>Krydsvarianter</vt:lpstr>
      <vt:lpstr>Krydsvarianter</vt:lpstr>
      <vt:lpstr>Krydsvarianter</vt:lpstr>
      <vt:lpstr>Krydsvarianter</vt:lpstr>
      <vt:lpstr>Krydsvarianter</vt:lpstr>
      <vt:lpstr>Krydsvarianter</vt:lpstr>
      <vt:lpstr>Krydsvarianter</vt:lpstr>
      <vt:lpstr>Krydsvarianter</vt:lpstr>
      <vt:lpstr>Krydsvarianter</vt:lpstr>
      <vt:lpstr>Krydsvarianter</vt:lpstr>
      <vt:lpstr>Valg af krydstype</vt:lpstr>
      <vt:lpstr>Dias nummer 18</vt:lpstr>
      <vt:lpstr>Valg af krydstype</vt:lpstr>
      <vt:lpstr>Valg af krydstype</vt:lpstr>
      <vt:lpstr>Oversigt i vejkryds</vt:lpstr>
      <vt:lpstr>Oversigt i vejkryds</vt:lpstr>
      <vt:lpstr>Oversigt i vejkryds</vt:lpstr>
    </vt:vector>
  </TitlesOfParts>
  <Company>AUA, Institut-20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Valg af kryds</dc:title>
  <dc:creator>Lars Bolet</dc:creator>
  <cp:lastModifiedBy>Lars Bolet</cp:lastModifiedBy>
  <cp:revision>4</cp:revision>
  <dcterms:created xsi:type="dcterms:W3CDTF">2010-09-27T16:06:03Z</dcterms:created>
  <dcterms:modified xsi:type="dcterms:W3CDTF">2010-09-27T18:03:57Z</dcterms:modified>
</cp:coreProperties>
</file>